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sldIdLst>
    <p:sldId id="256" r:id="rId2"/>
    <p:sldId id="257" r:id="rId3"/>
    <p:sldId id="258" r:id="rId4"/>
    <p:sldId id="264" r:id="rId5"/>
    <p:sldId id="259" r:id="rId6"/>
    <p:sldId id="263" r:id="rId7"/>
    <p:sldId id="262" r:id="rId8"/>
    <p:sldId id="265" r:id="rId9"/>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98" autoAdjust="0"/>
  </p:normalViewPr>
  <p:slideViewPr>
    <p:cSldViewPr>
      <p:cViewPr>
        <p:scale>
          <a:sx n="80" d="100"/>
          <a:sy n="80" d="100"/>
        </p:scale>
        <p:origin x="-1578" y="83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393307-D976-4DB1-81DC-A7AF5B6F08B3}" type="datetimeFigureOut">
              <a:rPr lang="ru-RU" smtClean="0"/>
              <a:t>21.12.2016</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93A7C7-7F89-4F19-8D8B-BC24500FF80E}" type="slidenum">
              <a:rPr lang="ru-RU" smtClean="0"/>
              <a:t>‹#›</a:t>
            </a:fld>
            <a:endParaRPr lang="ru-RU"/>
          </a:p>
        </p:txBody>
      </p:sp>
    </p:spTree>
    <p:extLst>
      <p:ext uri="{BB962C8B-B14F-4D97-AF65-F5344CB8AC3E}">
        <p14:creationId xmlns:p14="http://schemas.microsoft.com/office/powerpoint/2010/main" val="274896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t>1</a:t>
            </a:fld>
            <a:endParaRPr lang="ru-RU"/>
          </a:p>
        </p:txBody>
      </p:sp>
    </p:spTree>
    <p:extLst>
      <p:ext uri="{BB962C8B-B14F-4D97-AF65-F5344CB8AC3E}">
        <p14:creationId xmlns:p14="http://schemas.microsoft.com/office/powerpoint/2010/main" val="33262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smtClean="0"/>
              <a:t>Бүген</a:t>
            </a:r>
            <a:r>
              <a:rPr lang="ru-RU" dirty="0" smtClean="0"/>
              <a:t> </a:t>
            </a:r>
            <a:r>
              <a:rPr lang="ru-RU" dirty="0" err="1" smtClean="0"/>
              <a:t>мәктәбебездә</a:t>
            </a:r>
            <a:r>
              <a:rPr lang="ru-RU" dirty="0" smtClean="0"/>
              <a:t> "</a:t>
            </a:r>
            <a:r>
              <a:rPr lang="ru-RU" dirty="0" err="1" smtClean="0"/>
              <a:t>Төп</a:t>
            </a:r>
            <a:r>
              <a:rPr lang="ru-RU" dirty="0" smtClean="0"/>
              <a:t> </a:t>
            </a:r>
            <a:r>
              <a:rPr lang="ru-RU" dirty="0" err="1" smtClean="0"/>
              <a:t>универсаль</a:t>
            </a:r>
            <a:r>
              <a:rPr lang="ru-RU" dirty="0" smtClean="0"/>
              <a:t> </a:t>
            </a:r>
            <a:r>
              <a:rPr lang="ru-RU" dirty="0" err="1" smtClean="0"/>
              <a:t>укыту</a:t>
            </a:r>
            <a:r>
              <a:rPr lang="ru-RU" dirty="0" smtClean="0"/>
              <a:t> </a:t>
            </a:r>
            <a:r>
              <a:rPr lang="ru-RU" dirty="0" err="1" smtClean="0"/>
              <a:t>гамәлләрен</a:t>
            </a:r>
            <a:r>
              <a:rPr lang="ru-RU" dirty="0" smtClean="0"/>
              <a:t> </a:t>
            </a:r>
            <a:r>
              <a:rPr lang="ru-RU" dirty="0" err="1" smtClean="0"/>
              <a:t>үстерү</a:t>
            </a:r>
            <a:r>
              <a:rPr lang="ru-RU" dirty="0" smtClean="0"/>
              <a:t> </a:t>
            </a:r>
            <a:r>
              <a:rPr lang="ru-RU" dirty="0" err="1" smtClean="0"/>
              <a:t>чарасы</a:t>
            </a:r>
            <a:r>
              <a:rPr lang="ru-RU" dirty="0" smtClean="0"/>
              <a:t> </a:t>
            </a:r>
            <a:r>
              <a:rPr lang="ru-RU" dirty="0" err="1" smtClean="0"/>
              <a:t>буларак</a:t>
            </a:r>
            <a:r>
              <a:rPr lang="ru-RU" dirty="0" smtClean="0"/>
              <a:t> </a:t>
            </a:r>
            <a:r>
              <a:rPr lang="ru-RU" dirty="0" err="1" smtClean="0"/>
              <a:t>шәхескә</a:t>
            </a:r>
            <a:r>
              <a:rPr lang="ru-RU" dirty="0" smtClean="0"/>
              <a:t> </a:t>
            </a:r>
            <a:r>
              <a:rPr lang="ru-RU" dirty="0" err="1" smtClean="0"/>
              <a:t>юнәлдерелгән</a:t>
            </a:r>
            <a:r>
              <a:rPr lang="ru-RU" dirty="0" smtClean="0"/>
              <a:t> </a:t>
            </a:r>
            <a:r>
              <a:rPr lang="ru-RU" dirty="0" err="1" smtClean="0"/>
              <a:t>дәрес</a:t>
            </a:r>
            <a:r>
              <a:rPr lang="ru-RU" dirty="0" smtClean="0"/>
              <a:t>"  </a:t>
            </a:r>
            <a:r>
              <a:rPr lang="ru-RU" dirty="0" err="1" smtClean="0"/>
              <a:t>темасына</a:t>
            </a:r>
            <a:r>
              <a:rPr lang="ru-RU" dirty="0" smtClean="0"/>
              <a:t>  </a:t>
            </a:r>
            <a:r>
              <a:rPr lang="ru-RU" dirty="0" err="1" smtClean="0"/>
              <a:t>башлангыч</a:t>
            </a:r>
            <a:r>
              <a:rPr lang="ru-RU" dirty="0" smtClean="0"/>
              <a:t> класс </a:t>
            </a:r>
            <a:r>
              <a:rPr lang="ru-RU" dirty="0" err="1" smtClean="0"/>
              <a:t>укучыларының</a:t>
            </a:r>
            <a:r>
              <a:rPr lang="ru-RU" dirty="0" smtClean="0"/>
              <a:t> район семинары узды.  1 </a:t>
            </a:r>
            <a:r>
              <a:rPr lang="ru-RU" dirty="0" err="1" smtClean="0"/>
              <a:t>класста</a:t>
            </a:r>
            <a:r>
              <a:rPr lang="ru-RU" dirty="0" smtClean="0"/>
              <a:t> "10 саны"  </a:t>
            </a:r>
            <a:r>
              <a:rPr lang="ru-RU" dirty="0" err="1" smtClean="0"/>
              <a:t>темасына</a:t>
            </a:r>
            <a:r>
              <a:rPr lang="ru-RU" dirty="0" smtClean="0"/>
              <a:t> математика </a:t>
            </a:r>
            <a:r>
              <a:rPr lang="ru-RU" dirty="0" err="1" smtClean="0"/>
              <a:t>дәресе</a:t>
            </a:r>
            <a:r>
              <a:rPr lang="ru-RU" dirty="0" smtClean="0"/>
              <a:t> (</a:t>
            </a:r>
            <a:r>
              <a:rPr lang="ru-RU" dirty="0" err="1" smtClean="0"/>
              <a:t>укытучы</a:t>
            </a:r>
            <a:r>
              <a:rPr lang="ru-RU" dirty="0" smtClean="0"/>
              <a:t> </a:t>
            </a:r>
            <a:r>
              <a:rPr lang="ru-RU" dirty="0" err="1" smtClean="0"/>
              <a:t>Шайхеразиева</a:t>
            </a:r>
            <a:r>
              <a:rPr lang="ru-RU" dirty="0" smtClean="0"/>
              <a:t> Ф.В.),  2 </a:t>
            </a:r>
            <a:r>
              <a:rPr lang="ru-RU" dirty="0" err="1" smtClean="0"/>
              <a:t>класста</a:t>
            </a:r>
            <a:r>
              <a:rPr lang="ru-RU" dirty="0" smtClean="0"/>
              <a:t> "</a:t>
            </a:r>
            <a:r>
              <a:rPr lang="ru-RU" dirty="0" err="1" smtClean="0"/>
              <a:t>Бүлү</a:t>
            </a:r>
            <a:r>
              <a:rPr lang="ru-RU" dirty="0" smtClean="0"/>
              <a:t> </a:t>
            </a:r>
            <a:r>
              <a:rPr lang="ru-RU" dirty="0" err="1" smtClean="0"/>
              <a:t>компонентлары</a:t>
            </a:r>
            <a:r>
              <a:rPr lang="ru-RU" dirty="0" smtClean="0"/>
              <a:t>" </a:t>
            </a:r>
            <a:r>
              <a:rPr lang="ru-RU" dirty="0" err="1" smtClean="0"/>
              <a:t>темасына</a:t>
            </a:r>
            <a:r>
              <a:rPr lang="ru-RU" dirty="0" smtClean="0"/>
              <a:t> математика </a:t>
            </a:r>
            <a:r>
              <a:rPr lang="ru-RU" dirty="0" err="1" smtClean="0"/>
              <a:t>дәресе</a:t>
            </a:r>
            <a:r>
              <a:rPr lang="ru-RU" dirty="0" smtClean="0"/>
              <a:t> (</a:t>
            </a:r>
            <a:r>
              <a:rPr lang="ru-RU" dirty="0" err="1" smtClean="0"/>
              <a:t>укытучы</a:t>
            </a:r>
            <a:r>
              <a:rPr lang="ru-RU" dirty="0" smtClean="0"/>
              <a:t> </a:t>
            </a:r>
            <a:r>
              <a:rPr lang="ru-RU" dirty="0" err="1" smtClean="0"/>
              <a:t>Давлиева</a:t>
            </a:r>
            <a:r>
              <a:rPr lang="ru-RU" dirty="0" smtClean="0"/>
              <a:t> В.Н.), 3 </a:t>
            </a:r>
            <a:r>
              <a:rPr lang="ru-RU" dirty="0" err="1" smtClean="0"/>
              <a:t>класста</a:t>
            </a:r>
            <a:r>
              <a:rPr lang="ru-RU" dirty="0" smtClean="0"/>
              <a:t> "</a:t>
            </a:r>
            <a:r>
              <a:rPr lang="ru-RU" dirty="0" err="1" smtClean="0"/>
              <a:t>Берлек</a:t>
            </a:r>
            <a:r>
              <a:rPr lang="ru-RU" dirty="0" smtClean="0"/>
              <a:t> </a:t>
            </a:r>
            <a:r>
              <a:rPr lang="ru-RU" dirty="0" err="1" smtClean="0"/>
              <a:t>һәм</a:t>
            </a:r>
            <a:r>
              <a:rPr lang="ru-RU" dirty="0" smtClean="0"/>
              <a:t> </a:t>
            </a:r>
            <a:r>
              <a:rPr lang="ru-RU" dirty="0" err="1" smtClean="0"/>
              <a:t>күплек</a:t>
            </a:r>
            <a:r>
              <a:rPr lang="ru-RU" dirty="0" smtClean="0"/>
              <a:t> </a:t>
            </a:r>
            <a:r>
              <a:rPr lang="ru-RU" dirty="0" err="1" smtClean="0"/>
              <a:t>сандагы</a:t>
            </a:r>
            <a:r>
              <a:rPr lang="ru-RU" dirty="0" smtClean="0"/>
              <a:t> </a:t>
            </a:r>
            <a:r>
              <a:rPr lang="ru-RU" dirty="0" err="1" smtClean="0"/>
              <a:t>исемнәр</a:t>
            </a:r>
            <a:r>
              <a:rPr lang="ru-RU" dirty="0" smtClean="0"/>
              <a:t>" </a:t>
            </a:r>
            <a:r>
              <a:rPr lang="ru-RU" dirty="0" err="1" smtClean="0"/>
              <a:t>темасына</a:t>
            </a:r>
            <a:r>
              <a:rPr lang="ru-RU" dirty="0" smtClean="0"/>
              <a:t> татар теле </a:t>
            </a:r>
            <a:r>
              <a:rPr lang="ru-RU" dirty="0" err="1" smtClean="0"/>
              <a:t>дәресе</a:t>
            </a:r>
            <a:r>
              <a:rPr lang="ru-RU" dirty="0" smtClean="0"/>
              <a:t> (</a:t>
            </a:r>
            <a:r>
              <a:rPr lang="ru-RU" dirty="0" err="1" smtClean="0"/>
              <a:t>укытучы</a:t>
            </a:r>
            <a:r>
              <a:rPr lang="ru-RU" dirty="0" smtClean="0"/>
              <a:t> </a:t>
            </a:r>
            <a:r>
              <a:rPr lang="ru-RU" dirty="0" err="1" smtClean="0"/>
              <a:t>Гыйлметдинова</a:t>
            </a:r>
            <a:r>
              <a:rPr lang="ru-RU" dirty="0" smtClean="0"/>
              <a:t> И.Г.), 4 </a:t>
            </a:r>
            <a:r>
              <a:rPr lang="ru-RU" dirty="0" err="1" smtClean="0"/>
              <a:t>класста</a:t>
            </a:r>
            <a:r>
              <a:rPr lang="ru-RU" dirty="0" smtClean="0"/>
              <a:t> "</a:t>
            </a:r>
            <a:r>
              <a:rPr lang="ru-RU" dirty="0" err="1" smtClean="0"/>
              <a:t>Антонимнар</a:t>
            </a:r>
            <a:r>
              <a:rPr lang="ru-RU" dirty="0" smtClean="0"/>
              <a:t>" </a:t>
            </a:r>
            <a:r>
              <a:rPr lang="ru-RU" dirty="0" err="1" smtClean="0"/>
              <a:t>темасына</a:t>
            </a:r>
            <a:r>
              <a:rPr lang="ru-RU" dirty="0" smtClean="0"/>
              <a:t> рус теле </a:t>
            </a:r>
            <a:r>
              <a:rPr lang="ru-RU" dirty="0" err="1" smtClean="0"/>
              <a:t>дәресе</a:t>
            </a:r>
            <a:r>
              <a:rPr lang="ru-RU" dirty="0" smtClean="0"/>
              <a:t> (</a:t>
            </a:r>
            <a:r>
              <a:rPr lang="ru-RU" dirty="0" err="1" smtClean="0"/>
              <a:t>укытучы</a:t>
            </a:r>
            <a:r>
              <a:rPr lang="ru-RU" dirty="0" smtClean="0"/>
              <a:t> </a:t>
            </a:r>
            <a:r>
              <a:rPr lang="ru-RU" dirty="0" err="1" smtClean="0"/>
              <a:t>Бикмиева</a:t>
            </a:r>
            <a:r>
              <a:rPr lang="ru-RU" dirty="0" smtClean="0"/>
              <a:t> Д.Н.) </a:t>
            </a:r>
            <a:r>
              <a:rPr lang="ru-RU" dirty="0" err="1" smtClean="0"/>
              <a:t>күрсәтелде</a:t>
            </a:r>
            <a:r>
              <a:rPr lang="ru-RU" dirty="0" smtClean="0"/>
              <a:t>. </a:t>
            </a:r>
            <a:r>
              <a:rPr lang="ru-RU" dirty="0" err="1" smtClean="0"/>
              <a:t>Дәресләрдән</a:t>
            </a:r>
            <a:r>
              <a:rPr lang="ru-RU" dirty="0" smtClean="0"/>
              <a:t>  </a:t>
            </a:r>
            <a:r>
              <a:rPr lang="ru-RU" dirty="0" err="1" smtClean="0"/>
              <a:t>соң</a:t>
            </a:r>
            <a:r>
              <a:rPr lang="ru-RU" dirty="0" smtClean="0"/>
              <a:t>  </a:t>
            </a:r>
            <a:r>
              <a:rPr lang="ru-RU" dirty="0" err="1" smtClean="0"/>
              <a:t>рухи-әхлакый</a:t>
            </a:r>
            <a:r>
              <a:rPr lang="ru-RU" dirty="0" smtClean="0"/>
              <a:t> </a:t>
            </a:r>
            <a:r>
              <a:rPr lang="ru-RU" dirty="0" err="1" smtClean="0"/>
              <a:t>юнәлеш</a:t>
            </a:r>
            <a:r>
              <a:rPr lang="ru-RU" dirty="0" smtClean="0"/>
              <a:t> </a:t>
            </a:r>
            <a:r>
              <a:rPr lang="ru-RU" dirty="0" err="1" smtClean="0"/>
              <a:t>буенча</a:t>
            </a:r>
            <a:r>
              <a:rPr lang="ru-RU" dirty="0" smtClean="0"/>
              <a:t> "</a:t>
            </a:r>
            <a:r>
              <a:rPr lang="ru-RU" dirty="0" err="1" smtClean="0"/>
              <a:t>Китап-белем</a:t>
            </a:r>
            <a:r>
              <a:rPr lang="ru-RU" dirty="0" smtClean="0"/>
              <a:t> </a:t>
            </a:r>
            <a:r>
              <a:rPr lang="ru-RU" dirty="0" err="1" smtClean="0"/>
              <a:t>чишмәсе</a:t>
            </a:r>
            <a:r>
              <a:rPr lang="ru-RU" dirty="0" smtClean="0"/>
              <a:t>"  (</a:t>
            </a:r>
            <a:r>
              <a:rPr lang="ru-RU" dirty="0" err="1" smtClean="0"/>
              <a:t>укытучы</a:t>
            </a:r>
            <a:r>
              <a:rPr lang="ru-RU" dirty="0" smtClean="0"/>
              <a:t> </a:t>
            </a:r>
            <a:r>
              <a:rPr lang="ru-RU" dirty="0" err="1" smtClean="0"/>
              <a:t>Газизова</a:t>
            </a:r>
            <a:r>
              <a:rPr lang="ru-RU" dirty="0" smtClean="0"/>
              <a:t> Г.Р.),  </a:t>
            </a:r>
            <a:r>
              <a:rPr lang="ru-RU" dirty="0" err="1" smtClean="0"/>
              <a:t>гомуми</a:t>
            </a:r>
            <a:r>
              <a:rPr lang="ru-RU" dirty="0" smtClean="0"/>
              <a:t> </a:t>
            </a:r>
            <a:r>
              <a:rPr lang="ru-RU" dirty="0" err="1" smtClean="0"/>
              <a:t>мәдәни</a:t>
            </a:r>
            <a:r>
              <a:rPr lang="ru-RU" dirty="0" smtClean="0"/>
              <a:t> </a:t>
            </a:r>
            <a:r>
              <a:rPr lang="ru-RU" dirty="0" err="1" smtClean="0"/>
              <a:t>юнәлеш</a:t>
            </a:r>
            <a:r>
              <a:rPr lang="ru-RU" dirty="0" smtClean="0"/>
              <a:t> </a:t>
            </a:r>
            <a:r>
              <a:rPr lang="ru-RU" dirty="0" err="1" smtClean="0"/>
              <a:t>буенча</a:t>
            </a:r>
            <a:r>
              <a:rPr lang="ru-RU" dirty="0" smtClean="0"/>
              <a:t> "</a:t>
            </a:r>
            <a:r>
              <a:rPr lang="ru-RU" dirty="0" err="1" smtClean="0"/>
              <a:t>Кошлар-безнең</a:t>
            </a:r>
            <a:r>
              <a:rPr lang="ru-RU" dirty="0" smtClean="0"/>
              <a:t> </a:t>
            </a:r>
            <a:r>
              <a:rPr lang="ru-RU" dirty="0" err="1" smtClean="0"/>
              <a:t>дусларыбыз</a:t>
            </a:r>
            <a:r>
              <a:rPr lang="ru-RU" dirty="0" smtClean="0"/>
              <a:t>"  (</a:t>
            </a:r>
            <a:r>
              <a:rPr lang="ru-RU" dirty="0" err="1" smtClean="0"/>
              <a:t>укытучы</a:t>
            </a:r>
            <a:r>
              <a:rPr lang="ru-RU" dirty="0" smtClean="0"/>
              <a:t> </a:t>
            </a:r>
            <a:r>
              <a:rPr lang="ru-RU" dirty="0" err="1" smtClean="0"/>
              <a:t>Баһманова</a:t>
            </a:r>
            <a:r>
              <a:rPr lang="ru-RU" dirty="0" smtClean="0"/>
              <a:t> Р.Н.) </a:t>
            </a:r>
            <a:r>
              <a:rPr lang="ru-RU" dirty="0" err="1" smtClean="0"/>
              <a:t>темаларына</a:t>
            </a:r>
            <a:r>
              <a:rPr lang="ru-RU" dirty="0" smtClean="0"/>
              <a:t> </a:t>
            </a:r>
            <a:r>
              <a:rPr lang="ru-RU" dirty="0" err="1" smtClean="0"/>
              <a:t>шөгыльләр</a:t>
            </a:r>
            <a:r>
              <a:rPr lang="ru-RU" dirty="0" smtClean="0"/>
              <a:t>  узды.  </a:t>
            </a:r>
            <a:r>
              <a:rPr lang="ru-RU" dirty="0" err="1" smtClean="0"/>
              <a:t>Дәресләрдән</a:t>
            </a:r>
            <a:r>
              <a:rPr lang="ru-RU" dirty="0" smtClean="0"/>
              <a:t> </a:t>
            </a:r>
            <a:r>
              <a:rPr lang="ru-RU" dirty="0" err="1" smtClean="0"/>
              <a:t>соң</a:t>
            </a:r>
            <a:r>
              <a:rPr lang="ru-RU" dirty="0" smtClean="0"/>
              <a:t>  </a:t>
            </a:r>
            <a:r>
              <a:rPr lang="ru-RU" dirty="0" err="1" smtClean="0"/>
              <a:t>укытучылар</a:t>
            </a:r>
            <a:r>
              <a:rPr lang="ru-RU" dirty="0" smtClean="0"/>
              <a:t> район </a:t>
            </a:r>
            <a:r>
              <a:rPr lang="ru-RU" dirty="0" err="1" smtClean="0"/>
              <a:t>мәгариф</a:t>
            </a:r>
            <a:r>
              <a:rPr lang="ru-RU" dirty="0" smtClean="0"/>
              <a:t> </a:t>
            </a:r>
            <a:r>
              <a:rPr lang="ru-RU" dirty="0" err="1" smtClean="0"/>
              <a:t>идарәсе</a:t>
            </a:r>
            <a:r>
              <a:rPr lang="ru-RU" dirty="0" smtClean="0"/>
              <a:t> методисты  Каримуллина  В.Э. </a:t>
            </a:r>
            <a:r>
              <a:rPr lang="ru-RU" dirty="0" err="1" smtClean="0"/>
              <a:t>җитәкчелегендә</a:t>
            </a:r>
            <a:r>
              <a:rPr lang="ru-RU" dirty="0" smtClean="0"/>
              <a:t>  </a:t>
            </a:r>
            <a:r>
              <a:rPr lang="ru-RU" dirty="0" err="1" smtClean="0"/>
              <a:t>фикер</a:t>
            </a:r>
            <a:r>
              <a:rPr lang="ru-RU" dirty="0" smtClean="0"/>
              <a:t> </a:t>
            </a:r>
            <a:r>
              <a:rPr lang="ru-RU" dirty="0" err="1" smtClean="0"/>
              <a:t>алыштылар</a:t>
            </a:r>
            <a:r>
              <a:rPr lang="ru-RU" dirty="0" smtClean="0"/>
              <a:t>, </a:t>
            </a:r>
            <a:r>
              <a:rPr lang="ru-RU" dirty="0" err="1" smtClean="0"/>
              <a:t>тәҗрибә</a:t>
            </a:r>
            <a:r>
              <a:rPr lang="ru-RU" dirty="0" smtClean="0"/>
              <a:t> </a:t>
            </a:r>
            <a:r>
              <a:rPr lang="ru-RU" dirty="0" err="1" smtClean="0"/>
              <a:t>уртаклаштылар</a:t>
            </a:r>
            <a:r>
              <a:rPr lang="ru-RU" dirty="0" smtClean="0"/>
              <a:t>.</a:t>
            </a:r>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t>2</a:t>
            </a:fld>
            <a:endParaRPr lang="ru-RU"/>
          </a:p>
        </p:txBody>
      </p:sp>
    </p:spTree>
    <p:extLst>
      <p:ext uri="{BB962C8B-B14F-4D97-AF65-F5344CB8AC3E}">
        <p14:creationId xmlns:p14="http://schemas.microsoft.com/office/powerpoint/2010/main" val="247642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smtClean="0"/>
              <a:t>Бүген</a:t>
            </a:r>
            <a:r>
              <a:rPr lang="ru-RU" dirty="0" smtClean="0"/>
              <a:t> </a:t>
            </a:r>
            <a:r>
              <a:rPr lang="ru-RU" dirty="0" err="1" smtClean="0"/>
              <a:t>барлык</a:t>
            </a:r>
            <a:r>
              <a:rPr lang="ru-RU" dirty="0" smtClean="0"/>
              <a:t> </a:t>
            </a:r>
            <a:r>
              <a:rPr lang="ru-RU" dirty="0" err="1" smtClean="0"/>
              <a:t>классларда</a:t>
            </a:r>
            <a:r>
              <a:rPr lang="ru-RU" dirty="0" smtClean="0"/>
              <a:t> да </a:t>
            </a:r>
            <a:r>
              <a:rPr lang="ru-RU" dirty="0" err="1" smtClean="0"/>
              <a:t>Изгелек</a:t>
            </a:r>
            <a:r>
              <a:rPr lang="ru-RU" dirty="0" smtClean="0"/>
              <a:t> </a:t>
            </a:r>
            <a:r>
              <a:rPr lang="ru-RU" dirty="0" err="1" smtClean="0"/>
              <a:t>дәресләре</a:t>
            </a:r>
            <a:r>
              <a:rPr lang="ru-RU" dirty="0" smtClean="0"/>
              <a:t> </a:t>
            </a:r>
            <a:r>
              <a:rPr lang="ru-RU" dirty="0" err="1" smtClean="0"/>
              <a:t>узды.Укучылар</a:t>
            </a:r>
            <a:r>
              <a:rPr lang="ru-RU" dirty="0" smtClean="0"/>
              <a:t> ТР </a:t>
            </a:r>
            <a:r>
              <a:rPr lang="ru-RU" dirty="0" err="1" smtClean="0"/>
              <a:t>Мәгариф</a:t>
            </a:r>
            <a:r>
              <a:rPr lang="ru-RU" dirty="0" smtClean="0"/>
              <a:t> </a:t>
            </a:r>
            <a:r>
              <a:rPr lang="ru-RU" dirty="0" err="1" smtClean="0"/>
              <a:t>министрлыгы</a:t>
            </a:r>
            <a:r>
              <a:rPr lang="ru-RU" dirty="0" smtClean="0"/>
              <a:t> </a:t>
            </a:r>
            <a:r>
              <a:rPr lang="ru-RU" dirty="0" err="1" smtClean="0"/>
              <a:t>сайтына</a:t>
            </a:r>
            <a:r>
              <a:rPr lang="ru-RU" dirty="0" smtClean="0"/>
              <a:t> </a:t>
            </a:r>
            <a:r>
              <a:rPr lang="ru-RU" dirty="0" err="1" smtClean="0"/>
              <a:t>урнаштырылган</a:t>
            </a:r>
            <a:r>
              <a:rPr lang="ru-RU" dirty="0" smtClean="0"/>
              <a:t> </a:t>
            </a:r>
            <a:r>
              <a:rPr lang="ru-RU" dirty="0" err="1" smtClean="0"/>
              <a:t>мәгълүматлар</a:t>
            </a:r>
            <a:r>
              <a:rPr lang="ru-RU" dirty="0" smtClean="0"/>
              <a:t> </a:t>
            </a:r>
            <a:r>
              <a:rPr lang="ru-RU" dirty="0" err="1" smtClean="0"/>
              <a:t>белән</a:t>
            </a:r>
            <a:r>
              <a:rPr lang="ru-RU" dirty="0" smtClean="0"/>
              <a:t> </a:t>
            </a:r>
            <a:r>
              <a:rPr lang="ru-RU" dirty="0" err="1" smtClean="0"/>
              <a:t>таныштылар</a:t>
            </a:r>
            <a:r>
              <a:rPr lang="ru-RU" dirty="0" smtClean="0"/>
              <a:t>. </a:t>
            </a:r>
            <a:r>
              <a:rPr lang="ru-RU" dirty="0" err="1" smtClean="0"/>
              <a:t>Инвалидлар</a:t>
            </a:r>
            <a:r>
              <a:rPr lang="ru-RU" dirty="0" smtClean="0"/>
              <a:t> </a:t>
            </a:r>
            <a:r>
              <a:rPr lang="ru-RU" dirty="0" err="1" smtClean="0"/>
              <a:t>көне</a:t>
            </a:r>
            <a:r>
              <a:rPr lang="ru-RU" dirty="0" smtClean="0"/>
              <a:t> </a:t>
            </a:r>
            <a:r>
              <a:rPr lang="ru-RU" dirty="0" err="1" smtClean="0"/>
              <a:t>уңаеннан</a:t>
            </a:r>
            <a:r>
              <a:rPr lang="ru-RU" dirty="0" smtClean="0"/>
              <a:t> </a:t>
            </a:r>
            <a:r>
              <a:rPr lang="ru-RU" dirty="0" err="1" smtClean="0"/>
              <a:t>узучы</a:t>
            </a:r>
            <a:r>
              <a:rPr lang="ru-RU" dirty="0" smtClean="0"/>
              <a:t> </a:t>
            </a:r>
            <a:r>
              <a:rPr lang="ru-RU" dirty="0" err="1" smtClean="0"/>
              <a:t>бу</a:t>
            </a:r>
            <a:r>
              <a:rPr lang="ru-RU" dirty="0" smtClean="0"/>
              <a:t> </a:t>
            </a:r>
            <a:r>
              <a:rPr lang="ru-RU" dirty="0" err="1" smtClean="0"/>
              <a:t>дәресләрдә</a:t>
            </a:r>
            <a:r>
              <a:rPr lang="ru-RU" dirty="0" smtClean="0"/>
              <a:t> </a:t>
            </a:r>
            <a:r>
              <a:rPr lang="ru-RU" dirty="0" err="1" smtClean="0"/>
              <a:t>тирә-юнебездәге</a:t>
            </a:r>
            <a:r>
              <a:rPr lang="ru-RU" dirty="0" smtClean="0"/>
              <a:t> </a:t>
            </a:r>
            <a:r>
              <a:rPr lang="ru-RU" dirty="0" err="1" smtClean="0"/>
              <a:t>ярдәмгә</a:t>
            </a:r>
            <a:r>
              <a:rPr lang="ru-RU" dirty="0" smtClean="0"/>
              <a:t> </a:t>
            </a:r>
            <a:r>
              <a:rPr lang="ru-RU" dirty="0" err="1" smtClean="0"/>
              <a:t>мохтаҗ</a:t>
            </a:r>
            <a:r>
              <a:rPr lang="ru-RU" dirty="0" smtClean="0"/>
              <a:t> </a:t>
            </a:r>
            <a:r>
              <a:rPr lang="ru-RU" dirty="0" err="1" smtClean="0"/>
              <a:t>кешеләргә</a:t>
            </a:r>
            <a:r>
              <a:rPr lang="ru-RU" dirty="0" smtClean="0"/>
              <a:t> </a:t>
            </a:r>
            <a:r>
              <a:rPr lang="ru-RU" dirty="0" err="1" smtClean="0"/>
              <a:t>һәрвакыт</a:t>
            </a:r>
            <a:r>
              <a:rPr lang="ru-RU" dirty="0" smtClean="0"/>
              <a:t> </a:t>
            </a:r>
            <a:r>
              <a:rPr lang="ru-RU" dirty="0" err="1" smtClean="0"/>
              <a:t>игътибарлы</a:t>
            </a:r>
            <a:r>
              <a:rPr lang="ru-RU" dirty="0" smtClean="0"/>
              <a:t> </a:t>
            </a:r>
            <a:r>
              <a:rPr lang="ru-RU" dirty="0" err="1" smtClean="0"/>
              <a:t>булырга</a:t>
            </a:r>
            <a:r>
              <a:rPr lang="ru-RU" dirty="0" smtClean="0"/>
              <a:t>, </a:t>
            </a:r>
            <a:r>
              <a:rPr lang="ru-RU" dirty="0" err="1" smtClean="0"/>
              <a:t>кулыбыздан</a:t>
            </a:r>
            <a:r>
              <a:rPr lang="ru-RU" dirty="0" smtClean="0"/>
              <a:t> </a:t>
            </a:r>
            <a:r>
              <a:rPr lang="ru-RU" dirty="0" err="1" smtClean="0"/>
              <a:t>килгәнчә</a:t>
            </a:r>
            <a:r>
              <a:rPr lang="ru-RU" dirty="0" smtClean="0"/>
              <a:t> </a:t>
            </a:r>
            <a:r>
              <a:rPr lang="ru-RU" dirty="0" err="1" smtClean="0"/>
              <a:t>ярдәм</a:t>
            </a:r>
            <a:r>
              <a:rPr lang="ru-RU" dirty="0" smtClean="0"/>
              <a:t> </a:t>
            </a:r>
            <a:r>
              <a:rPr lang="ru-RU" dirty="0" err="1" smtClean="0"/>
              <a:t>итәргә</a:t>
            </a:r>
            <a:r>
              <a:rPr lang="ru-RU" dirty="0" smtClean="0"/>
              <a:t> </a:t>
            </a:r>
            <a:r>
              <a:rPr lang="ru-RU" dirty="0" err="1" smtClean="0"/>
              <a:t>сүз</a:t>
            </a:r>
            <a:r>
              <a:rPr lang="ru-RU" dirty="0" smtClean="0"/>
              <a:t> </a:t>
            </a:r>
            <a:r>
              <a:rPr lang="ru-RU" dirty="0" err="1" smtClean="0"/>
              <a:t>бирде</a:t>
            </a:r>
            <a:r>
              <a:rPr lang="ru-RU" dirty="0" smtClean="0"/>
              <a:t> </a:t>
            </a:r>
            <a:r>
              <a:rPr lang="ru-RU" dirty="0" err="1" smtClean="0"/>
              <a:t>укучыларыбыз</a:t>
            </a:r>
            <a:r>
              <a:rPr lang="ru-RU" dirty="0" smtClean="0"/>
              <a:t>."Слово на ладони" </a:t>
            </a:r>
            <a:r>
              <a:rPr lang="ru-RU" dirty="0" err="1" smtClean="0"/>
              <a:t>документаль</a:t>
            </a:r>
            <a:r>
              <a:rPr lang="ru-RU" dirty="0" smtClean="0"/>
              <a:t>  фильмы, "Один в темноте" </a:t>
            </a:r>
            <a:r>
              <a:rPr lang="ru-RU" dirty="0" err="1" smtClean="0"/>
              <a:t>дигән</a:t>
            </a:r>
            <a:r>
              <a:rPr lang="ru-RU" dirty="0" smtClean="0"/>
              <a:t> </a:t>
            </a:r>
            <a:r>
              <a:rPr lang="ru-RU" dirty="0" err="1" smtClean="0"/>
              <a:t>темага</a:t>
            </a:r>
            <a:r>
              <a:rPr lang="ru-RU" dirty="0" smtClean="0"/>
              <a:t>  </a:t>
            </a:r>
            <a:r>
              <a:rPr lang="ru-RU" dirty="0" err="1" smtClean="0"/>
              <a:t>социаль</a:t>
            </a:r>
            <a:r>
              <a:rPr lang="ru-RU" dirty="0" smtClean="0"/>
              <a:t> ролик </a:t>
            </a:r>
            <a:r>
              <a:rPr lang="ru-RU" dirty="0" err="1" smtClean="0"/>
              <a:t>уңышлы</a:t>
            </a:r>
            <a:r>
              <a:rPr lang="ru-RU" dirty="0" smtClean="0"/>
              <a:t> </a:t>
            </a:r>
            <a:r>
              <a:rPr lang="ru-RU" dirty="0" err="1" smtClean="0"/>
              <a:t>кулланылды</a:t>
            </a:r>
            <a:r>
              <a:rPr lang="ru-RU" dirty="0" smtClean="0"/>
              <a:t>. </a:t>
            </a:r>
            <a:r>
              <a:rPr lang="ru-RU" dirty="0" err="1" smtClean="0"/>
              <a:t>Күрмәүчеләр</a:t>
            </a:r>
            <a:r>
              <a:rPr lang="ru-RU" dirty="0" smtClean="0"/>
              <a:t> </a:t>
            </a:r>
            <a:r>
              <a:rPr lang="ru-RU" dirty="0" err="1" smtClean="0"/>
              <a:t>өчен</a:t>
            </a:r>
            <a:r>
              <a:rPr lang="ru-RU" dirty="0" smtClean="0"/>
              <a:t> </a:t>
            </a:r>
            <a:r>
              <a:rPr lang="ru-RU" dirty="0" err="1" smtClean="0"/>
              <a:t>китапны</a:t>
            </a:r>
            <a:r>
              <a:rPr lang="ru-RU" dirty="0" smtClean="0"/>
              <a:t> да </a:t>
            </a:r>
            <a:r>
              <a:rPr lang="ru-RU" dirty="0" err="1" smtClean="0"/>
              <a:t>үз</a:t>
            </a:r>
            <a:r>
              <a:rPr lang="ru-RU" dirty="0" smtClean="0"/>
              <a:t> </a:t>
            </a:r>
            <a:r>
              <a:rPr lang="ru-RU" dirty="0" err="1" smtClean="0"/>
              <a:t>кулларында</a:t>
            </a:r>
            <a:r>
              <a:rPr lang="ru-RU" dirty="0" smtClean="0"/>
              <a:t> </a:t>
            </a:r>
            <a:r>
              <a:rPr lang="ru-RU" dirty="0" err="1" smtClean="0"/>
              <a:t>тотып</a:t>
            </a:r>
            <a:r>
              <a:rPr lang="ru-RU" dirty="0" smtClean="0"/>
              <a:t>, </a:t>
            </a:r>
            <a:r>
              <a:rPr lang="ru-RU" dirty="0" err="1" smtClean="0"/>
              <a:t>көн</a:t>
            </a:r>
            <a:r>
              <a:rPr lang="ru-RU" dirty="0" smtClean="0"/>
              <a:t> </a:t>
            </a:r>
            <a:r>
              <a:rPr lang="ru-RU" dirty="0" err="1" smtClean="0"/>
              <a:t>яктысын</a:t>
            </a:r>
            <a:r>
              <a:rPr lang="ru-RU" dirty="0" smtClean="0"/>
              <a:t> </a:t>
            </a:r>
            <a:r>
              <a:rPr lang="ru-RU" dirty="0" err="1" smtClean="0"/>
              <a:t>күрүдән</a:t>
            </a:r>
            <a:r>
              <a:rPr lang="ru-RU" dirty="0" smtClean="0"/>
              <a:t> </a:t>
            </a:r>
            <a:r>
              <a:rPr lang="ru-RU" dirty="0" err="1" smtClean="0"/>
              <a:t>мәхрүм</a:t>
            </a:r>
            <a:r>
              <a:rPr lang="ru-RU" dirty="0" smtClean="0"/>
              <a:t> </a:t>
            </a:r>
            <a:r>
              <a:rPr lang="ru-RU" dirty="0" err="1" smtClean="0"/>
              <a:t>булганнарның</a:t>
            </a:r>
            <a:r>
              <a:rPr lang="ru-RU" dirty="0" smtClean="0"/>
              <a:t> </a:t>
            </a:r>
            <a:r>
              <a:rPr lang="ru-RU" dirty="0" err="1" smtClean="0"/>
              <a:t>күңел</a:t>
            </a:r>
            <a:r>
              <a:rPr lang="ru-RU" dirty="0" smtClean="0"/>
              <a:t> </a:t>
            </a:r>
            <a:r>
              <a:rPr lang="ru-RU" dirty="0" err="1" smtClean="0"/>
              <a:t>халәтен</a:t>
            </a:r>
            <a:r>
              <a:rPr lang="ru-RU" dirty="0" smtClean="0"/>
              <a:t> </a:t>
            </a:r>
            <a:r>
              <a:rPr lang="ru-RU" dirty="0" err="1" smtClean="0"/>
              <a:t>аңларга</a:t>
            </a:r>
            <a:r>
              <a:rPr lang="ru-RU" dirty="0" smtClean="0"/>
              <a:t> </a:t>
            </a:r>
            <a:r>
              <a:rPr lang="ru-RU" dirty="0" err="1" smtClean="0"/>
              <a:t>тырыштылар</a:t>
            </a:r>
            <a:r>
              <a:rPr lang="ru-RU" dirty="0" smtClean="0"/>
              <a:t>. </a:t>
            </a:r>
            <a:r>
              <a:rPr lang="ru-RU" dirty="0" err="1" smtClean="0"/>
              <a:t>Дәресләр</a:t>
            </a:r>
            <a:r>
              <a:rPr lang="ru-RU" dirty="0" smtClean="0"/>
              <a:t> "</a:t>
            </a:r>
            <a:r>
              <a:rPr lang="ru-RU" dirty="0" err="1" smtClean="0"/>
              <a:t>Һәр</a:t>
            </a:r>
            <a:r>
              <a:rPr lang="ru-RU" dirty="0" smtClean="0"/>
              <a:t> </a:t>
            </a:r>
            <a:r>
              <a:rPr lang="ru-RU" dirty="0" err="1" smtClean="0"/>
              <a:t>көнне</a:t>
            </a:r>
            <a:r>
              <a:rPr lang="ru-RU" dirty="0" smtClean="0"/>
              <a:t> </a:t>
            </a:r>
            <a:r>
              <a:rPr lang="ru-RU" dirty="0" err="1" smtClean="0"/>
              <a:t>игелекле</a:t>
            </a:r>
            <a:r>
              <a:rPr lang="ru-RU" dirty="0" smtClean="0"/>
              <a:t> </a:t>
            </a:r>
            <a:r>
              <a:rPr lang="ru-RU" dirty="0" err="1" smtClean="0"/>
              <a:t>эшләр</a:t>
            </a:r>
            <a:r>
              <a:rPr lang="ru-RU" dirty="0" smtClean="0"/>
              <a:t> </a:t>
            </a:r>
            <a:r>
              <a:rPr lang="ru-RU" dirty="0" err="1" smtClean="0"/>
              <a:t>эшлә</a:t>
            </a:r>
            <a:r>
              <a:rPr lang="ru-RU" dirty="0" smtClean="0"/>
              <a:t>!" </a:t>
            </a:r>
            <a:r>
              <a:rPr lang="ru-RU" dirty="0" err="1" smtClean="0"/>
              <a:t>дигән</a:t>
            </a:r>
            <a:r>
              <a:rPr lang="ru-RU" dirty="0" smtClean="0"/>
              <a:t> </a:t>
            </a:r>
            <a:r>
              <a:rPr lang="ru-RU" dirty="0" err="1" smtClean="0"/>
              <a:t>сүзләр</a:t>
            </a:r>
            <a:r>
              <a:rPr lang="ru-RU" dirty="0" smtClean="0"/>
              <a:t> </a:t>
            </a:r>
            <a:r>
              <a:rPr lang="ru-RU" dirty="0" err="1" smtClean="0"/>
              <a:t>белән</a:t>
            </a:r>
            <a:r>
              <a:rPr lang="ru-RU" dirty="0" smtClean="0"/>
              <a:t> </a:t>
            </a:r>
            <a:r>
              <a:rPr lang="ru-RU" dirty="0" err="1" smtClean="0"/>
              <a:t>тәмамланды</a:t>
            </a:r>
            <a:r>
              <a:rPr lang="ru-RU" dirty="0" smtClean="0"/>
              <a:t>.</a:t>
            </a:r>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t>3</a:t>
            </a:fld>
            <a:endParaRPr lang="ru-RU"/>
          </a:p>
        </p:txBody>
      </p:sp>
    </p:spTree>
    <p:extLst>
      <p:ext uri="{BB962C8B-B14F-4D97-AF65-F5344CB8AC3E}">
        <p14:creationId xmlns:p14="http://schemas.microsoft.com/office/powerpoint/2010/main" val="4255996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latin typeface="Times New Roman" pitchFamily="18" charset="0"/>
                <a:cs typeface="Times New Roman" pitchFamily="18" charset="0"/>
              </a:rPr>
              <a:t>Туган  авылым</a:t>
            </a:r>
          </a:p>
          <a:p>
            <a:r>
              <a:rPr lang="tt-RU" dirty="0" smtClean="0">
                <a:latin typeface="Times New Roman" pitchFamily="18" charset="0"/>
                <a:cs typeface="Times New Roman" pitchFamily="18" charset="0"/>
              </a:rPr>
              <a:t>Кирәк түгел миңа читтә үскән</a:t>
            </a:r>
          </a:p>
          <a:p>
            <a:r>
              <a:rPr lang="tt-RU" dirty="0" smtClean="0">
                <a:latin typeface="Times New Roman" pitchFamily="18" charset="0"/>
                <a:cs typeface="Times New Roman" pitchFamily="18" charset="0"/>
              </a:rPr>
              <a:t>Хөрмә,банан,карбыз,кавының.</a:t>
            </a:r>
          </a:p>
          <a:p>
            <a:r>
              <a:rPr lang="tt-RU" dirty="0" smtClean="0">
                <a:latin typeface="Times New Roman" pitchFamily="18" charset="0"/>
                <a:cs typeface="Times New Roman" pitchFamily="18" charset="0"/>
              </a:rPr>
              <a:t>Китә</a:t>
            </a:r>
            <a:r>
              <a:rPr lang="tt-RU" baseline="0" dirty="0" smtClean="0">
                <a:latin typeface="Times New Roman" pitchFamily="18" charset="0"/>
                <a:cs typeface="Times New Roman" pitchFamily="18" charset="0"/>
              </a:rPr>
              <a:t> алмыйм синнән,китә алмыйм</a:t>
            </a:r>
          </a:p>
          <a:p>
            <a:r>
              <a:rPr lang="tt-RU" baseline="0" dirty="0" smtClean="0">
                <a:latin typeface="Times New Roman" pitchFamily="18" charset="0"/>
                <a:cs typeface="Times New Roman" pitchFamily="18" charset="0"/>
              </a:rPr>
              <a:t>Мәңге гашыйк сиңа,авылым!</a:t>
            </a:r>
          </a:p>
          <a:p>
            <a:endParaRPr lang="tt-RU" baseline="0" dirty="0" smtClean="0">
              <a:latin typeface="Times New Roman" pitchFamily="18" charset="0"/>
              <a:cs typeface="Times New Roman" pitchFamily="18" charset="0"/>
            </a:endParaRPr>
          </a:p>
          <a:p>
            <a:r>
              <a:rPr lang="tt-RU" baseline="0" dirty="0" smtClean="0">
                <a:latin typeface="Times New Roman" pitchFamily="18" charset="0"/>
                <a:cs typeface="Times New Roman" pitchFamily="18" charset="0"/>
              </a:rPr>
              <a:t>Арышларың серкә очырганда</a:t>
            </a:r>
          </a:p>
          <a:p>
            <a:r>
              <a:rPr lang="tt-RU" baseline="0" dirty="0" smtClean="0">
                <a:latin typeface="Times New Roman" pitchFamily="18" charset="0"/>
                <a:cs typeface="Times New Roman" pitchFamily="18" charset="0"/>
              </a:rPr>
              <a:t>Карап торам дулкын агымын.</a:t>
            </a:r>
          </a:p>
          <a:p>
            <a:r>
              <a:rPr lang="tt-RU" baseline="0" dirty="0" smtClean="0">
                <a:latin typeface="Times New Roman" pitchFamily="18" charset="0"/>
                <a:cs typeface="Times New Roman" pitchFamily="18" charset="0"/>
              </a:rPr>
              <a:t>Китә алмыйм синнән,китә алмыйм.</a:t>
            </a:r>
          </a:p>
          <a:p>
            <a:r>
              <a:rPr lang="tt-RU" baseline="0" dirty="0" smtClean="0">
                <a:latin typeface="Times New Roman" pitchFamily="18" charset="0"/>
                <a:cs typeface="Times New Roman" pitchFamily="18" charset="0"/>
              </a:rPr>
              <a:t>Мәңге гашыйк сиңа,авылым!</a:t>
            </a:r>
          </a:p>
          <a:p>
            <a:endParaRPr lang="tt-RU" baseline="0" dirty="0" smtClean="0">
              <a:latin typeface="Times New Roman" pitchFamily="18" charset="0"/>
              <a:cs typeface="Times New Roman" pitchFamily="18" charset="0"/>
            </a:endParaRPr>
          </a:p>
          <a:p>
            <a:r>
              <a:rPr lang="tt-RU" baseline="0" dirty="0" smtClean="0">
                <a:latin typeface="Times New Roman" pitchFamily="18" charset="0"/>
                <a:cs typeface="Times New Roman" pitchFamily="18" charset="0"/>
              </a:rPr>
              <a:t>Кешеләрең синең эш сөючән,</a:t>
            </a:r>
          </a:p>
          <a:p>
            <a:r>
              <a:rPr lang="tt-RU" baseline="0" dirty="0" smtClean="0">
                <a:latin typeface="Times New Roman" pitchFamily="18" charset="0"/>
                <a:cs typeface="Times New Roman" pitchFamily="18" charset="0"/>
              </a:rPr>
              <a:t>Бер-беренең хәлен белүчән.</a:t>
            </a:r>
          </a:p>
          <a:p>
            <a:r>
              <a:rPr lang="tt-RU" baseline="0" dirty="0" smtClean="0">
                <a:latin typeface="Times New Roman" pitchFamily="18" charset="0"/>
                <a:cs typeface="Times New Roman" pitchFamily="18" charset="0"/>
              </a:rPr>
              <a:t>Читкә киткәннәр дә өзелеп – өзелеп</a:t>
            </a:r>
          </a:p>
          <a:p>
            <a:r>
              <a:rPr lang="tt-RU" baseline="0" dirty="0" smtClean="0">
                <a:latin typeface="Times New Roman" pitchFamily="18" charset="0"/>
                <a:cs typeface="Times New Roman" pitchFamily="18" charset="0"/>
              </a:rPr>
              <a:t>Кибәчене сагынып килүчән.</a:t>
            </a:r>
          </a:p>
          <a:p>
            <a:endParaRPr lang="tt-RU" baseline="0" dirty="0" smtClean="0">
              <a:latin typeface="Times New Roman" pitchFamily="18" charset="0"/>
              <a:cs typeface="Times New Roman" pitchFamily="18" charset="0"/>
            </a:endParaRPr>
          </a:p>
          <a:p>
            <a:r>
              <a:rPr lang="tt-RU" baseline="0" dirty="0" smtClean="0">
                <a:latin typeface="Times New Roman" pitchFamily="18" charset="0"/>
                <a:cs typeface="Times New Roman" pitchFamily="18" charset="0"/>
              </a:rPr>
              <a:t>Туган авылым минем Кибәче,</a:t>
            </a:r>
          </a:p>
          <a:p>
            <a:r>
              <a:rPr lang="tt-RU" baseline="0" dirty="0" smtClean="0">
                <a:latin typeface="Times New Roman" pitchFamily="18" charset="0"/>
                <a:cs typeface="Times New Roman" pitchFamily="18" charset="0"/>
              </a:rPr>
              <a:t>Түгелмәсен юкка күз яше.</a:t>
            </a:r>
          </a:p>
          <a:p>
            <a:r>
              <a:rPr lang="tt-RU" baseline="0" dirty="0" smtClean="0">
                <a:latin typeface="Times New Roman" pitchFamily="18" charset="0"/>
                <a:cs typeface="Times New Roman" pitchFamily="18" charset="0"/>
              </a:rPr>
              <a:t>Туганнар һәм якын дуслар белән,</a:t>
            </a:r>
          </a:p>
          <a:p>
            <a:r>
              <a:rPr lang="tt-RU" baseline="0" dirty="0" smtClean="0">
                <a:latin typeface="Times New Roman" pitchFamily="18" charset="0"/>
                <a:cs typeface="Times New Roman" pitchFamily="18" charset="0"/>
              </a:rPr>
              <a:t>Гомерләрем синдә үтсәче</a:t>
            </a:r>
          </a:p>
          <a:p>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0"/>
          </p:nvPr>
        </p:nvSpPr>
        <p:spPr/>
        <p:txBody>
          <a:bodyPr/>
          <a:lstStyle/>
          <a:p>
            <a:fld id="{2993A7C7-7F89-4F19-8D8B-BC24500FF80E}" type="slidenum">
              <a:rPr lang="ru-RU" smtClean="0"/>
              <a:t>7</a:t>
            </a:fld>
            <a:endParaRPr lang="ru-RU"/>
          </a:p>
        </p:txBody>
      </p:sp>
    </p:spTree>
    <p:extLst>
      <p:ext uri="{BB962C8B-B14F-4D97-AF65-F5344CB8AC3E}">
        <p14:creationId xmlns:p14="http://schemas.microsoft.com/office/powerpoint/2010/main" val="2376222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713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285750" y="6471216"/>
            <a:ext cx="6343650" cy="1629833"/>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85750" y="5181600"/>
            <a:ext cx="6343650" cy="12192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4A16398-9084-4F70-A80F-1CADCA17B259}" type="datetimeFigureOut">
              <a:rPr lang="ru-RU" smtClean="0"/>
              <a:t>21.12.2016</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6172200" y="8631936"/>
            <a:ext cx="569214" cy="329184"/>
          </a:xfrm>
        </p:spPr>
        <p:txBody>
          <a:bodyPr/>
          <a:lstStyle/>
          <a:p>
            <a:fld id="{DE7C4911-6D0E-4F2C-878A-5489416DD3E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4A16398-9084-4F70-A80F-1CADCA17B259}" type="datetimeFigureOut">
              <a:rPr lang="ru-RU" smtClean="0"/>
              <a:t>21.12.2016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732369"/>
            <a:ext cx="1371600" cy="780203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342900" y="732369"/>
            <a:ext cx="4686300" cy="780203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4A16398-9084-4F70-A80F-1CADCA17B259}" type="datetimeFigureOut">
              <a:rPr lang="ru-RU" smtClean="0"/>
              <a:t>21.12.2016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4A16398-9084-4F70-A80F-1CADCA17B259}" type="datetimeFigureOut">
              <a:rPr lang="ru-RU" smtClean="0"/>
              <a:t>21.12.2016</a:t>
            </a:fld>
            <a:endParaRPr lang="ru-RU"/>
          </a:p>
        </p:txBody>
      </p:sp>
      <p:sp>
        <p:nvSpPr>
          <p:cNvPr id="19" name="Нижний колонтитул 18"/>
          <p:cNvSpPr>
            <a:spLocks noGrp="1"/>
          </p:cNvSpPr>
          <p:nvPr>
            <p:ph type="ftr" sz="quarter" idx="11"/>
          </p:nvPr>
        </p:nvSpPr>
        <p:spPr>
          <a:xfrm>
            <a:off x="2686050" y="101601"/>
            <a:ext cx="2171700" cy="385233"/>
          </a:xfrm>
        </p:spPr>
        <p:txBody>
          <a:bodyPr/>
          <a:lstStyle/>
          <a:p>
            <a:endParaRPr lang="ru-RU"/>
          </a:p>
        </p:txBody>
      </p:sp>
      <p:sp>
        <p:nvSpPr>
          <p:cNvPr id="16" name="Номер слайда 15"/>
          <p:cNvSpPr>
            <a:spLocks noGrp="1"/>
          </p:cNvSpPr>
          <p:nvPr>
            <p:ph type="sldNum" sz="quarter" idx="12"/>
          </p:nvPr>
        </p:nvSpPr>
        <p:spPr>
          <a:xfrm>
            <a:off x="6172200" y="8631936"/>
            <a:ext cx="569214" cy="329184"/>
          </a:xfrm>
        </p:spPr>
        <p:txBody>
          <a:bodyPr/>
          <a:lstStyle/>
          <a:p>
            <a:fld id="{DE7C4911-6D0E-4F2C-878A-5489416DD3E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459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285750" y="2235200"/>
            <a:ext cx="6343650" cy="16256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4A16398-9084-4F70-A80F-1CADCA17B259}" type="datetimeFigureOut">
              <a:rPr lang="ru-RU" smtClean="0"/>
              <a:t>21.12.2016</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DE7C4911-6D0E-4F2C-878A-5489416DD3E6}" type="slidenum">
              <a:rPr lang="ru-RU" smtClean="0"/>
              <a:t>‹#›</a:t>
            </a:fld>
            <a:endParaRPr lang="ru-RU"/>
          </a:p>
        </p:txBody>
      </p:sp>
      <p:sp>
        <p:nvSpPr>
          <p:cNvPr id="8" name="Заголовок 7"/>
          <p:cNvSpPr>
            <a:spLocks noGrp="1"/>
          </p:cNvSpPr>
          <p:nvPr>
            <p:ph type="title"/>
          </p:nvPr>
        </p:nvSpPr>
        <p:spPr>
          <a:xfrm>
            <a:off x="135356" y="3929447"/>
            <a:ext cx="6515100" cy="1579767"/>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226314" y="609600"/>
            <a:ext cx="6515100" cy="1121664"/>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228600" y="2133600"/>
            <a:ext cx="31432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3486150" y="2133600"/>
            <a:ext cx="32575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4A16398-9084-4F70-A80F-1CADCA17B259}" type="datetimeFigureOut">
              <a:rPr lang="ru-RU" smtClean="0"/>
              <a:t>21.12.2016</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228600" y="7213600"/>
            <a:ext cx="6457950" cy="1176867"/>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11083" y="889000"/>
            <a:ext cx="3217917"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3483769" y="889000"/>
            <a:ext cx="3219181"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11083" y="1754717"/>
            <a:ext cx="3217917"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3486548" y="1754717"/>
            <a:ext cx="3216402"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4A16398-9084-4F70-A80F-1CADCA17B259}" type="datetimeFigureOut">
              <a:rPr lang="ru-RU" smtClean="0"/>
              <a:t>21.12.2016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6172200" y="8636000"/>
            <a:ext cx="571500" cy="329184"/>
          </a:xfrm>
        </p:spPr>
        <p:txBody>
          <a:bodyPr/>
          <a:lstStyle/>
          <a:p>
            <a:fld id="{DE7C4911-6D0E-4F2C-878A-5489416DD3E6}" type="slidenum">
              <a:rPr lang="ru-RU" smtClean="0"/>
              <a:t>‹#›</a:t>
            </a:fld>
            <a:endParaRPr lang="ru-RU"/>
          </a:p>
        </p:txBody>
      </p:sp>
      <p:sp>
        <p:nvSpPr>
          <p:cNvPr id="11" name="Прямая соединительная линия 10"/>
          <p:cNvSpPr>
            <a:spLocks noChangeShapeType="1"/>
          </p:cNvSpPr>
          <p:nvPr/>
        </p:nvSpPr>
        <p:spPr bwMode="auto">
          <a:xfrm>
            <a:off x="385762" y="8026401"/>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226314" y="609600"/>
            <a:ext cx="6515100" cy="1121664"/>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4A16398-9084-4F70-A80F-1CADCA17B259}" type="datetimeFigureOut">
              <a:rPr lang="ru-RU" smtClean="0"/>
              <a:t>21.12.2016</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4A16398-9084-4F70-A80F-1CADCA17B259}" type="datetimeFigureOut">
              <a:rPr lang="ru-RU" smtClean="0"/>
              <a:t>21.12.2016</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385762" y="779882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342900" y="7315200"/>
            <a:ext cx="6343650" cy="694267"/>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342900" y="812800"/>
            <a:ext cx="2256235" cy="64008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2681287" y="812800"/>
            <a:ext cx="4005263" cy="64008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4A16398-9084-4F70-A80F-1CADCA17B259}" type="datetimeFigureOut">
              <a:rPr lang="ru-RU" smtClean="0"/>
              <a:t>21.12.2016</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7C4911-6D0E-4F2C-878A-5489416DD3E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2628900" y="822179"/>
            <a:ext cx="3771900" cy="48768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4A16398-9084-4F70-A80F-1CADCA17B259}" type="datetimeFigureOut">
              <a:rPr lang="ru-RU" smtClean="0"/>
              <a:t>21.12.2016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E7C4911-6D0E-4F2C-878A-5489416DD3E6}" type="slidenum">
              <a:rPr lang="ru-RU" smtClean="0"/>
              <a:t>‹#›</a:t>
            </a:fld>
            <a:endParaRPr lang="ru-RU"/>
          </a:p>
        </p:txBody>
      </p:sp>
      <p:sp>
        <p:nvSpPr>
          <p:cNvPr id="17" name="Заголовок 16"/>
          <p:cNvSpPr>
            <a:spLocks noGrp="1"/>
          </p:cNvSpPr>
          <p:nvPr>
            <p:ph type="title"/>
          </p:nvPr>
        </p:nvSpPr>
        <p:spPr>
          <a:xfrm>
            <a:off x="285750" y="6658347"/>
            <a:ext cx="4400550" cy="696384"/>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285750" y="7377624"/>
            <a:ext cx="4400550" cy="1024467"/>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228600" y="2072217"/>
            <a:ext cx="6515100" cy="6034617"/>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4857750" y="101601"/>
            <a:ext cx="1885950" cy="385233"/>
          </a:xfrm>
          <a:prstGeom prst="rect">
            <a:avLst/>
          </a:prstGeom>
        </p:spPr>
        <p:txBody>
          <a:bodyPr vert="horz"/>
          <a:lstStyle>
            <a:lvl1pPr algn="l" eaLnBrk="1" latinLnBrk="0" hangingPunct="1">
              <a:defRPr kumimoji="0" sz="1200">
                <a:solidFill>
                  <a:schemeClr val="accent1">
                    <a:shade val="75000"/>
                  </a:schemeClr>
                </a:solidFill>
              </a:defRPr>
            </a:lvl1pPr>
          </a:lstStyle>
          <a:p>
            <a:fld id="{54A16398-9084-4F70-A80F-1CADCA17B259}" type="datetimeFigureOut">
              <a:rPr lang="ru-RU" smtClean="0"/>
              <a:t>21.12.2016</a:t>
            </a:fld>
            <a:endParaRPr lang="ru-RU"/>
          </a:p>
        </p:txBody>
      </p:sp>
      <p:sp>
        <p:nvSpPr>
          <p:cNvPr id="28" name="Нижний колонтитул 27"/>
          <p:cNvSpPr>
            <a:spLocks noGrp="1"/>
          </p:cNvSpPr>
          <p:nvPr>
            <p:ph type="ftr" sz="quarter" idx="3"/>
          </p:nvPr>
        </p:nvSpPr>
        <p:spPr>
          <a:xfrm>
            <a:off x="2343150" y="101601"/>
            <a:ext cx="2514600" cy="385233"/>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6172200" y="8636001"/>
            <a:ext cx="571500" cy="325967"/>
          </a:xfrm>
          <a:prstGeom prst="rect">
            <a:avLst/>
          </a:prstGeom>
        </p:spPr>
        <p:txBody>
          <a:bodyPr vert="horz"/>
          <a:lstStyle>
            <a:lvl1pPr algn="r" eaLnBrk="1" latinLnBrk="0" hangingPunct="1">
              <a:defRPr kumimoji="0" sz="1200">
                <a:solidFill>
                  <a:schemeClr val="accent1">
                    <a:shade val="75000"/>
                  </a:schemeClr>
                </a:solidFill>
              </a:defRPr>
            </a:lvl1pPr>
          </a:lstStyle>
          <a:p>
            <a:fld id="{DE7C4911-6D0E-4F2C-878A-5489416DD3E6}" type="slidenum">
              <a:rPr lang="ru-RU" smtClean="0"/>
              <a:t>‹#›</a:t>
            </a:fld>
            <a:endParaRPr lang="ru-RU"/>
          </a:p>
        </p:txBody>
      </p:sp>
      <p:sp>
        <p:nvSpPr>
          <p:cNvPr id="10" name="Заголовок 9"/>
          <p:cNvSpPr>
            <a:spLocks noGrp="1"/>
          </p:cNvSpPr>
          <p:nvPr>
            <p:ph type="title"/>
          </p:nvPr>
        </p:nvSpPr>
        <p:spPr>
          <a:xfrm>
            <a:off x="228600" y="609600"/>
            <a:ext cx="6515100" cy="11176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385762" y="1410649"/>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p:cNvGrpSpPr>
            <a:grpSpLocks noChangeAspect="1"/>
          </p:cNvGrpSpPr>
          <p:nvPr/>
        </p:nvGrpSpPr>
        <p:grpSpPr bwMode="auto">
          <a:xfrm>
            <a:off x="-405774" y="152556"/>
            <a:ext cx="7619366" cy="2792848"/>
            <a:chOff x="360" y="-72"/>
            <a:chExt cx="11999" cy="5235"/>
          </a:xfrm>
        </p:grpSpPr>
        <p:sp>
          <p:nvSpPr>
            <p:cNvPr id="6" name="AutoShape 4"/>
            <p:cNvSpPr>
              <a:spLocks noChangeAspect="1" noChangeArrowheads="1"/>
            </p:cNvSpPr>
            <p:nvPr/>
          </p:nvSpPr>
          <p:spPr bwMode="auto">
            <a:xfrm>
              <a:off x="780" y="-72"/>
              <a:ext cx="11579" cy="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 name="AutoShape 5" descr="Гәҗит"/>
            <p:cNvSpPr>
              <a:spLocks noChangeArrowheads="1"/>
            </p:cNvSpPr>
            <p:nvPr/>
          </p:nvSpPr>
          <p:spPr bwMode="auto">
            <a:xfrm>
              <a:off x="1288" y="1128"/>
              <a:ext cx="2181" cy="3494"/>
            </a:xfrm>
            <a:prstGeom prst="verticalScroll">
              <a:avLst>
                <a:gd name="adj" fmla="val 9949"/>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200" b="1" i="0" u="none" strike="noStrike" cap="none" normalizeH="0" baseline="0" dirty="0" smtClean="0">
                <a:ln>
                  <a:noFill/>
                </a:ln>
                <a:solidFill>
                  <a:srgbClr val="333399"/>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t-RU" sz="1200" b="1" i="0" u="none" strike="noStrike" cap="none" normalizeH="0" baseline="0" dirty="0" smtClean="0">
                  <a:ln>
                    <a:noFill/>
                  </a:ln>
                  <a:solidFill>
                    <a:srgbClr val="333399"/>
                  </a:solidFill>
                  <a:effectLst/>
                  <a:latin typeface="Times New Roman" pitchFamily="18" charset="0"/>
                  <a:cs typeface="Times New Roman" pitchFamily="18" charset="0"/>
                </a:rPr>
                <a:t>Гәҗит 1998 елда чыга башлады</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AutoShape 6"/>
            <p:cNvSpPr>
              <a:spLocks noChangeArrowheads="1"/>
            </p:cNvSpPr>
            <p:nvPr/>
          </p:nvSpPr>
          <p:spPr bwMode="auto">
            <a:xfrm>
              <a:off x="8920" y="758"/>
              <a:ext cx="2880" cy="3794"/>
            </a:xfrm>
            <a:prstGeom prst="verticalScroll">
              <a:avLst>
                <a:gd name="adj" fmla="val 9157"/>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t-RU" sz="2600" b="1" dirty="0">
                  <a:solidFill>
                    <a:srgbClr val="333399"/>
                  </a:solidFill>
                  <a:latin typeface="Calibri" pitchFamily="34" charset="0"/>
                  <a:cs typeface="Arial" pitchFamily="34" charset="0"/>
                </a:rPr>
                <a:t>2</a:t>
              </a:r>
              <a:endParaRPr kumimoji="0" lang="tt-RU" sz="2600" b="1" i="0" u="none" strike="noStrike" cap="none" normalizeH="0" baseline="0" dirty="0" smtClean="0">
                <a:ln>
                  <a:noFill/>
                </a:ln>
                <a:solidFill>
                  <a:srgbClr val="333399"/>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t-RU" sz="1800" b="1" i="0" u="none" strike="noStrike" cap="none" normalizeH="0" baseline="0" dirty="0" smtClean="0">
                  <a:ln>
                    <a:noFill/>
                  </a:ln>
                  <a:solidFill>
                    <a:srgbClr val="333399"/>
                  </a:solidFill>
                  <a:effectLst/>
                  <a:latin typeface="Calibri" pitchFamily="34" charset="0"/>
                  <a:cs typeface="Arial" pitchFamily="34" charset="0"/>
                </a:rPr>
                <a:t>     </a:t>
              </a:r>
              <a:r>
                <a:rPr lang="tt-RU" b="1" dirty="0" smtClean="0">
                  <a:solidFill>
                    <a:srgbClr val="333399"/>
                  </a:solidFill>
                  <a:latin typeface="Calibri" pitchFamily="34" charset="0"/>
                  <a:cs typeface="Arial" pitchFamily="34" charset="0"/>
                </a:rPr>
                <a:t>25</a:t>
              </a:r>
              <a:r>
                <a:rPr kumimoji="0" lang="tt-RU" sz="1800" b="1" i="0" u="none" strike="noStrike" cap="none" normalizeH="0" baseline="0" dirty="0" smtClean="0">
                  <a:ln>
                    <a:noFill/>
                  </a:ln>
                  <a:solidFill>
                    <a:srgbClr val="333399"/>
                  </a:solidFill>
                  <a:effectLst/>
                  <a:latin typeface="Calibri" pitchFamily="34" charset="0"/>
                  <a:cs typeface="Arial" pitchFamily="34" charset="0"/>
                </a:rPr>
                <a:t>.11.2016</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WordArt 7"/>
            <p:cNvSpPr>
              <a:spLocks noChangeArrowheads="1" noChangeShapeType="1" noTextEdit="1"/>
            </p:cNvSpPr>
            <p:nvPr/>
          </p:nvSpPr>
          <p:spPr bwMode="auto">
            <a:xfrm rot="-484623">
              <a:off x="3682" y="1051"/>
              <a:ext cx="4272" cy="2618"/>
            </a:xfrm>
            <a:prstGeom prst="rect">
              <a:avLst/>
            </a:prstGeom>
            <a:extLst>
              <a:ext uri="{AF507438-7753-43E0-B8FC-AC1667EBCBE1}">
                <a14:hiddenEffects xmlns:a14="http://schemas.microsoft.com/office/drawing/2010/main">
                  <a:effectLst/>
                </a14:hiddenEffects>
              </a:ext>
            </a:extLst>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rtl="0">
                <a:buNone/>
              </a:pPr>
              <a:r>
                <a:rPr lang="ru-RU" sz="3600" b="1" kern="10" spc="0" dirty="0" smtClean="0">
                  <a:ln w="9525">
                    <a:round/>
                    <a:headEnd/>
                    <a:tailEnd/>
                  </a:ln>
                  <a:gradFill rotWithShape="0">
                    <a:gsLst>
                      <a:gs pos="0">
                        <a:srgbClr val="707070"/>
                      </a:gs>
                      <a:gs pos="50000">
                        <a:srgbClr val="00FFFF"/>
                      </a:gs>
                      <a:gs pos="100000">
                        <a:srgbClr val="707070"/>
                      </a:gs>
                    </a:gsLst>
                    <a:lin ang="3184623" scaled="1"/>
                  </a:gradFill>
                  <a:effectLst/>
                  <a:latin typeface="Impact"/>
                </a:rPr>
                <a:t>Ай </a:t>
              </a:r>
            </a:p>
            <a:p>
              <a:pPr algn="ctr" rtl="0">
                <a:buNone/>
              </a:pPr>
              <a:r>
                <a:rPr lang="ru-RU" sz="3600" b="1" kern="10" spc="0" dirty="0" err="1" smtClean="0">
                  <a:ln w="9525">
                    <a:round/>
                    <a:headEnd/>
                    <a:tailEnd/>
                  </a:ln>
                  <a:gradFill rotWithShape="0">
                    <a:gsLst>
                      <a:gs pos="0">
                        <a:srgbClr val="707070"/>
                      </a:gs>
                      <a:gs pos="50000">
                        <a:srgbClr val="00FFFF"/>
                      </a:gs>
                      <a:gs pos="100000">
                        <a:srgbClr val="707070"/>
                      </a:gs>
                    </a:gsLst>
                    <a:lin ang="3184623" scaled="1"/>
                  </a:gradFill>
                  <a:effectLst/>
                  <a:latin typeface="Impact"/>
                </a:rPr>
                <a:t>нурлары</a:t>
              </a:r>
              <a:endParaRPr lang="ru-RU" sz="3600" b="1" kern="10" spc="0" dirty="0">
                <a:ln w="9525">
                  <a:round/>
                  <a:headEnd/>
                  <a:tailEnd/>
                </a:ln>
                <a:gradFill rotWithShape="0">
                  <a:gsLst>
                    <a:gs pos="0">
                      <a:srgbClr val="707070"/>
                    </a:gs>
                    <a:gs pos="50000">
                      <a:srgbClr val="00FFFF"/>
                    </a:gs>
                    <a:gs pos="100000">
                      <a:srgbClr val="707070"/>
                    </a:gs>
                  </a:gsLst>
                  <a:lin ang="3184623" scaled="1"/>
                </a:gradFill>
                <a:effectLst/>
                <a:latin typeface="Impact"/>
              </a:endParaRPr>
            </a:p>
          </p:txBody>
        </p:sp>
        <p:sp>
          <p:nvSpPr>
            <p:cNvPr id="10" name="Text Box 8"/>
            <p:cNvSpPr txBox="1">
              <a:spLocks noChangeArrowheads="1"/>
            </p:cNvSpPr>
            <p:nvPr/>
          </p:nvSpPr>
          <p:spPr bwMode="auto">
            <a:xfrm>
              <a:off x="3420" y="3669"/>
              <a:ext cx="5670" cy="1313"/>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457200" marR="0" lvl="1" indent="0" algn="ctr" defTabSz="914400" rtl="0" eaLnBrk="1" fontAlgn="base" latinLnBrk="0" hangingPunct="1">
                <a:lnSpc>
                  <a:spcPct val="100000"/>
                </a:lnSpc>
                <a:spcBef>
                  <a:spcPct val="0"/>
                </a:spcBef>
                <a:spcAft>
                  <a:spcPts val="1000"/>
                </a:spcAft>
                <a:buClrTx/>
                <a:buSzTx/>
                <a:buFontTx/>
                <a:buNone/>
                <a:tabLst/>
              </a:pPr>
              <a:r>
                <a:rPr kumimoji="0" lang="tt-RU" sz="1400" b="1" i="0" u="none" strike="noStrike" cap="none" normalizeH="0" baseline="0" dirty="0" smtClean="0">
                  <a:ln>
                    <a:noFill/>
                  </a:ln>
                  <a:solidFill>
                    <a:srgbClr val="000080"/>
                  </a:solidFill>
                  <a:effectLst/>
                  <a:latin typeface="Tahoma" pitchFamily="34" charset="0"/>
                  <a:cs typeface="Arial" pitchFamily="34" charset="0"/>
                </a:rPr>
                <a:t>аба  районы Олы Кибәче урта гомумбелем бирү мәктәбенең айлык гәҗите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a:off x="4140" y="3902"/>
              <a:ext cx="360" cy="360"/>
            </a:xfrm>
            <a:prstGeom prst="moon">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2" name="AutoShape 10"/>
            <p:cNvSpPr>
              <a:spLocks noChangeArrowheads="1"/>
            </p:cNvSpPr>
            <p:nvPr/>
          </p:nvSpPr>
          <p:spPr bwMode="auto">
            <a:xfrm>
              <a:off x="360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3" name="AutoShape 11"/>
            <p:cNvSpPr>
              <a:spLocks noChangeArrowheads="1"/>
            </p:cNvSpPr>
            <p:nvPr/>
          </p:nvSpPr>
          <p:spPr bwMode="auto">
            <a:xfrm>
              <a:off x="396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4" name="AutoShape 12"/>
            <p:cNvSpPr>
              <a:spLocks noChangeArrowheads="1"/>
            </p:cNvSpPr>
            <p:nvPr/>
          </p:nvSpPr>
          <p:spPr bwMode="auto">
            <a:xfrm>
              <a:off x="45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5" name="AutoShape 13"/>
            <p:cNvSpPr>
              <a:spLocks noChangeArrowheads="1"/>
            </p:cNvSpPr>
            <p:nvPr/>
          </p:nvSpPr>
          <p:spPr bwMode="auto">
            <a:xfrm>
              <a:off x="36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6" name="AutoShape 14"/>
            <p:cNvSpPr>
              <a:spLocks noChangeArrowheads="1"/>
            </p:cNvSpPr>
            <p:nvPr/>
          </p:nvSpPr>
          <p:spPr bwMode="auto">
            <a:xfrm>
              <a:off x="936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7" name="AutoShape 15"/>
            <p:cNvSpPr>
              <a:spLocks noChangeArrowheads="1"/>
            </p:cNvSpPr>
            <p:nvPr/>
          </p:nvSpPr>
          <p:spPr bwMode="auto">
            <a:xfrm>
              <a:off x="900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8" name="AutoShape 16"/>
            <p:cNvSpPr>
              <a:spLocks noChangeArrowheads="1"/>
            </p:cNvSpPr>
            <p:nvPr/>
          </p:nvSpPr>
          <p:spPr bwMode="auto">
            <a:xfrm>
              <a:off x="93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9" name="AutoShape 17"/>
            <p:cNvSpPr>
              <a:spLocks noChangeArrowheads="1"/>
            </p:cNvSpPr>
            <p:nvPr/>
          </p:nvSpPr>
          <p:spPr bwMode="auto">
            <a:xfrm>
              <a:off x="84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 name="AutoShape 18"/>
            <p:cNvSpPr>
              <a:spLocks noChangeArrowheads="1"/>
            </p:cNvSpPr>
            <p:nvPr/>
          </p:nvSpPr>
          <p:spPr bwMode="auto">
            <a:xfrm>
              <a:off x="75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1" name="AutoShape 19"/>
            <p:cNvSpPr>
              <a:spLocks noChangeArrowheads="1"/>
            </p:cNvSpPr>
            <p:nvPr/>
          </p:nvSpPr>
          <p:spPr bwMode="auto">
            <a:xfrm>
              <a:off x="612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2" name="AutoShape 20"/>
            <p:cNvSpPr>
              <a:spLocks noChangeArrowheads="1"/>
            </p:cNvSpPr>
            <p:nvPr/>
          </p:nvSpPr>
          <p:spPr bwMode="auto">
            <a:xfrm>
              <a:off x="93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3" name="AutoShape 21"/>
            <p:cNvSpPr>
              <a:spLocks noChangeArrowheads="1"/>
            </p:cNvSpPr>
            <p:nvPr/>
          </p:nvSpPr>
          <p:spPr bwMode="auto">
            <a:xfrm>
              <a:off x="102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4" name="AutoShape 22"/>
            <p:cNvSpPr>
              <a:spLocks noChangeArrowheads="1"/>
            </p:cNvSpPr>
            <p:nvPr/>
          </p:nvSpPr>
          <p:spPr bwMode="auto">
            <a:xfrm>
              <a:off x="960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5" name="AutoShape 23"/>
            <p:cNvSpPr>
              <a:spLocks noChangeArrowheads="1"/>
            </p:cNvSpPr>
            <p:nvPr/>
          </p:nvSpPr>
          <p:spPr bwMode="auto">
            <a:xfrm>
              <a:off x="1026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6" name="AutoShape 24"/>
            <p:cNvSpPr>
              <a:spLocks noChangeArrowheads="1"/>
            </p:cNvSpPr>
            <p:nvPr/>
          </p:nvSpPr>
          <p:spPr bwMode="auto">
            <a:xfrm>
              <a:off x="99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7" name="AutoShape 25"/>
            <p:cNvSpPr>
              <a:spLocks noChangeArrowheads="1"/>
            </p:cNvSpPr>
            <p:nvPr/>
          </p:nvSpPr>
          <p:spPr bwMode="auto">
            <a:xfrm>
              <a:off x="936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8" name="AutoShape 26"/>
            <p:cNvSpPr>
              <a:spLocks noChangeArrowheads="1"/>
            </p:cNvSpPr>
            <p:nvPr/>
          </p:nvSpPr>
          <p:spPr bwMode="auto">
            <a:xfrm>
              <a:off x="10440" y="30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9" name="AutoShape 27"/>
            <p:cNvSpPr>
              <a:spLocks noChangeArrowheads="1"/>
            </p:cNvSpPr>
            <p:nvPr/>
          </p:nvSpPr>
          <p:spPr bwMode="auto">
            <a:xfrm>
              <a:off x="1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 name="AutoShape 28"/>
            <p:cNvSpPr>
              <a:spLocks noChangeArrowheads="1"/>
            </p:cNvSpPr>
            <p:nvPr/>
          </p:nvSpPr>
          <p:spPr bwMode="auto">
            <a:xfrm>
              <a:off x="2160" y="26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1" name="AutoShape 29"/>
            <p:cNvSpPr>
              <a:spLocks noChangeArrowheads="1"/>
            </p:cNvSpPr>
            <p:nvPr/>
          </p:nvSpPr>
          <p:spPr bwMode="auto">
            <a:xfrm>
              <a:off x="252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2" name="AutoShape 30"/>
            <p:cNvSpPr>
              <a:spLocks noChangeArrowheads="1"/>
            </p:cNvSpPr>
            <p:nvPr/>
          </p:nvSpPr>
          <p:spPr bwMode="auto">
            <a:xfrm>
              <a:off x="4140" y="1202"/>
              <a:ext cx="345" cy="41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3" name="AutoShape 31"/>
            <p:cNvSpPr>
              <a:spLocks noChangeArrowheads="1"/>
            </p:cNvSpPr>
            <p:nvPr/>
          </p:nvSpPr>
          <p:spPr bwMode="auto">
            <a:xfrm>
              <a:off x="4485" y="1742"/>
              <a:ext cx="195"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4" name="AutoShape 32"/>
            <p:cNvSpPr>
              <a:spLocks noChangeArrowheads="1"/>
            </p:cNvSpPr>
            <p:nvPr/>
          </p:nvSpPr>
          <p:spPr bwMode="auto">
            <a:xfrm>
              <a:off x="3338" y="2282"/>
              <a:ext cx="262" cy="42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5" name="AutoShape 33"/>
            <p:cNvSpPr>
              <a:spLocks noChangeArrowheads="1"/>
            </p:cNvSpPr>
            <p:nvPr/>
          </p:nvSpPr>
          <p:spPr bwMode="auto">
            <a:xfrm>
              <a:off x="3878" y="3182"/>
              <a:ext cx="262"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6" name="AutoShape 34"/>
            <p:cNvSpPr>
              <a:spLocks noChangeArrowheads="1"/>
            </p:cNvSpPr>
            <p:nvPr/>
          </p:nvSpPr>
          <p:spPr bwMode="auto">
            <a:xfrm>
              <a:off x="6008" y="3542"/>
              <a:ext cx="292" cy="23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7" name="AutoShape 35"/>
            <p:cNvSpPr>
              <a:spLocks noChangeArrowheads="1"/>
            </p:cNvSpPr>
            <p:nvPr/>
          </p:nvSpPr>
          <p:spPr bwMode="auto">
            <a:xfrm>
              <a:off x="5123" y="3454"/>
              <a:ext cx="277" cy="26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8" name="AutoShape 36"/>
            <p:cNvSpPr>
              <a:spLocks noChangeArrowheads="1"/>
            </p:cNvSpPr>
            <p:nvPr/>
          </p:nvSpPr>
          <p:spPr bwMode="auto">
            <a:xfrm>
              <a:off x="6840" y="1202"/>
              <a:ext cx="360" cy="32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9" name="AutoShape 37"/>
            <p:cNvSpPr>
              <a:spLocks noChangeArrowheads="1"/>
            </p:cNvSpPr>
            <p:nvPr/>
          </p:nvSpPr>
          <p:spPr bwMode="auto">
            <a:xfrm>
              <a:off x="7560" y="1742"/>
              <a:ext cx="394" cy="437"/>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0" name="AutoShape 38"/>
            <p:cNvSpPr>
              <a:spLocks noChangeArrowheads="1"/>
            </p:cNvSpPr>
            <p:nvPr/>
          </p:nvSpPr>
          <p:spPr bwMode="auto">
            <a:xfrm>
              <a:off x="7058" y="2179"/>
              <a:ext cx="322" cy="283"/>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1" name="AutoShape 39"/>
            <p:cNvSpPr>
              <a:spLocks noChangeArrowheads="1"/>
            </p:cNvSpPr>
            <p:nvPr/>
          </p:nvSpPr>
          <p:spPr bwMode="auto">
            <a:xfrm>
              <a:off x="8100" y="3002"/>
              <a:ext cx="360"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2" name="Line 40"/>
            <p:cNvSpPr>
              <a:spLocks noChangeShapeType="1"/>
            </p:cNvSpPr>
            <p:nvPr/>
          </p:nvSpPr>
          <p:spPr bwMode="auto">
            <a:xfrm>
              <a:off x="360" y="5162"/>
              <a:ext cx="113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AutoShape 41"/>
            <p:cNvSpPr>
              <a:spLocks noChangeArrowheads="1"/>
            </p:cNvSpPr>
            <p:nvPr/>
          </p:nvSpPr>
          <p:spPr bwMode="auto">
            <a:xfrm>
              <a:off x="1080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4" name="AutoShape 42"/>
            <p:cNvSpPr>
              <a:spLocks noChangeArrowheads="1"/>
            </p:cNvSpPr>
            <p:nvPr/>
          </p:nvSpPr>
          <p:spPr bwMode="auto">
            <a:xfrm>
              <a:off x="10620" y="21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5" name="AutoShape 43"/>
            <p:cNvSpPr>
              <a:spLocks noChangeArrowheads="1"/>
            </p:cNvSpPr>
            <p:nvPr/>
          </p:nvSpPr>
          <p:spPr bwMode="auto">
            <a:xfrm>
              <a:off x="108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6" name="AutoShape 44"/>
            <p:cNvSpPr>
              <a:spLocks noChangeArrowheads="1"/>
            </p:cNvSpPr>
            <p:nvPr/>
          </p:nvSpPr>
          <p:spPr bwMode="auto">
            <a:xfrm>
              <a:off x="10260" y="27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7" name="AutoShape 45"/>
            <p:cNvSpPr>
              <a:spLocks noChangeArrowheads="1"/>
            </p:cNvSpPr>
            <p:nvPr/>
          </p:nvSpPr>
          <p:spPr bwMode="auto">
            <a:xfrm>
              <a:off x="954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8" name="AutoShape 46"/>
            <p:cNvSpPr>
              <a:spLocks noChangeArrowheads="1"/>
            </p:cNvSpPr>
            <p:nvPr/>
          </p:nvSpPr>
          <p:spPr bwMode="auto">
            <a:xfrm>
              <a:off x="10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9" name="AutoShape 47"/>
            <p:cNvSpPr>
              <a:spLocks noChangeArrowheads="1"/>
            </p:cNvSpPr>
            <p:nvPr/>
          </p:nvSpPr>
          <p:spPr bwMode="auto">
            <a:xfrm>
              <a:off x="99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
        <p:nvSpPr>
          <p:cNvPr id="50" name="AutoShape 48"/>
          <p:cNvSpPr>
            <a:spLocks noChangeArrowheads="1"/>
          </p:cNvSpPr>
          <p:nvPr/>
        </p:nvSpPr>
        <p:spPr bwMode="auto">
          <a:xfrm>
            <a:off x="328502" y="5682580"/>
            <a:ext cx="6198473" cy="2921868"/>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r>
              <a:rPr lang="ru-RU" sz="1400" dirty="0" smtClean="0"/>
              <a:t>                                           </a:t>
            </a:r>
            <a:r>
              <a:rPr lang="ru-RU" sz="1400" b="1" dirty="0" smtClean="0"/>
              <a:t> Ноя</a:t>
            </a:r>
            <a:r>
              <a:rPr lang="ru-RU" sz="1400" b="1" dirty="0" smtClean="0">
                <a:latin typeface="Times New Roman" pitchFamily="18" charset="0"/>
                <a:cs typeface="Times New Roman" pitchFamily="18" charset="0"/>
              </a:rPr>
              <a:t>брь</a:t>
            </a:r>
            <a:r>
              <a:rPr lang="tt-RU" sz="1400" b="1" dirty="0" smtClean="0">
                <a:latin typeface="Times New Roman" pitchFamily="18" charset="0"/>
                <a:cs typeface="Times New Roman" pitchFamily="18" charset="0"/>
              </a:rPr>
              <a:t> – танып – белү айлыгы.</a:t>
            </a:r>
          </a:p>
          <a:p>
            <a:endParaRPr lang="tt-RU" sz="1400" dirty="0">
              <a:latin typeface="Times New Roman" pitchFamily="18" charset="0"/>
              <a:cs typeface="Times New Roman" pitchFamily="18" charset="0"/>
            </a:endParaRPr>
          </a:p>
          <a:p>
            <a:r>
              <a:rPr lang="tt-RU" sz="1400" dirty="0" smtClean="0">
                <a:latin typeface="Times New Roman" pitchFamily="18" charset="0"/>
                <a:cs typeface="Times New Roman" pitchFamily="18" charset="0"/>
              </a:rPr>
              <a:t>2016 – 2017 нче уку елын әле генә башлап җибәрсәк тә, 3 ай узып та киткән. Ноябр</a:t>
            </a:r>
            <a:r>
              <a:rPr lang="ru-RU" sz="1400" dirty="0" smtClean="0">
                <a:latin typeface="Times New Roman" pitchFamily="18" charset="0"/>
                <a:cs typeface="Times New Roman" pitchFamily="18" charset="0"/>
              </a:rPr>
              <a:t>ь </a:t>
            </a:r>
            <a:r>
              <a:rPr lang="tt-RU" sz="1400" dirty="0" smtClean="0">
                <a:latin typeface="Times New Roman" pitchFamily="18" charset="0"/>
                <a:cs typeface="Times New Roman" pitchFamily="18" charset="0"/>
              </a:rPr>
              <a:t>ае – танып – белү айлыгы буларак уза. Бу айда олимпиадаларның мәктәп этабына нәтиҗәләр ясалып, район этабы башланып китте. Ай ахырына укучылабыз10 олимпиада да катнашып, 6 призлы урын яуладылар: экология буенча  Шакирова Г. - 1 урын, Газизова И.  - 1 урын, Сөнгатуллина А. – 2 урын, биология буенча Шакирова Г. – 1 урын, Газизова И. – 1 урын, Шарипова Э. – 1 урын, Юзеева Н. – 2 урын (укытучы Ибушева Ф.Н.) . Олимпиадалар декабр</a:t>
            </a:r>
            <a:r>
              <a:rPr lang="ru-RU" sz="1400" dirty="0" smtClean="0">
                <a:latin typeface="Times New Roman" pitchFamily="18" charset="0"/>
                <a:cs typeface="Times New Roman" pitchFamily="18" charset="0"/>
              </a:rPr>
              <a:t>ь </a:t>
            </a:r>
            <a:r>
              <a:rPr lang="ru-RU" sz="1400" dirty="0" err="1" smtClean="0">
                <a:latin typeface="Times New Roman" pitchFamily="18" charset="0"/>
                <a:cs typeface="Times New Roman" pitchFamily="18" charset="0"/>
              </a:rPr>
              <a:t>аенда</a:t>
            </a:r>
            <a:r>
              <a:rPr lang="ru-RU" sz="1400" dirty="0" smtClean="0">
                <a:latin typeface="Times New Roman" pitchFamily="18" charset="0"/>
                <a:cs typeface="Times New Roman" pitchFamily="18" charset="0"/>
              </a:rPr>
              <a:t> да д</a:t>
            </a:r>
            <a:r>
              <a:rPr lang="tt-RU" sz="1400" dirty="0" smtClean="0">
                <a:latin typeface="Times New Roman" pitchFamily="18" charset="0"/>
                <a:cs typeface="Times New Roman" pitchFamily="18" charset="0"/>
              </a:rPr>
              <a:t>әвам итәчәк. Бүген без калган катнашучыларга да зур уңышлар теләп калабыз.</a:t>
            </a:r>
          </a:p>
          <a:p>
            <a:endParaRPr lang="tt-RU" sz="1400" i="1" dirty="0">
              <a:latin typeface="Times New Roman" pitchFamily="18" charset="0"/>
              <a:cs typeface="Times New Roman" pitchFamily="18" charset="0"/>
            </a:endParaRPr>
          </a:p>
          <a:p>
            <a:endParaRPr lang="tt-RU" sz="1200" i="1" dirty="0" smtClean="0">
              <a:latin typeface="Times New Roman" pitchFamily="18" charset="0"/>
              <a:cs typeface="Times New Roman" pitchFamily="18" charset="0"/>
            </a:endParaRPr>
          </a:p>
          <a:p>
            <a:endParaRPr lang="tt-RU" sz="1200" i="1" dirty="0">
              <a:latin typeface="Times New Roman" pitchFamily="18" charset="0"/>
              <a:cs typeface="Times New Roman" pitchFamily="18" charset="0"/>
            </a:endParaRPr>
          </a:p>
          <a:p>
            <a:endParaRPr lang="tt-RU" sz="1200" i="1" dirty="0" smtClean="0">
              <a:latin typeface="Times New Roman" pitchFamily="18" charset="0"/>
              <a:cs typeface="Times New Roman" pitchFamily="18" charset="0"/>
            </a:endParaRPr>
          </a:p>
          <a:p>
            <a:endParaRPr lang="tt-RU" sz="1200" i="1" dirty="0">
              <a:latin typeface="Times New Roman" pitchFamily="18" charset="0"/>
              <a:cs typeface="Times New Roman" pitchFamily="18" charset="0"/>
            </a:endParaRPr>
          </a:p>
          <a:p>
            <a:endParaRPr lang="tt-RU" sz="1200" i="1" dirty="0" smtClean="0">
              <a:latin typeface="Times New Roman" pitchFamily="18" charset="0"/>
              <a:cs typeface="Times New Roman" pitchFamily="18" charset="0"/>
            </a:endParaRPr>
          </a:p>
          <a:p>
            <a:endParaRPr lang="tt-RU" sz="1200" i="1" dirty="0">
              <a:latin typeface="Times New Roman" pitchFamily="18" charset="0"/>
              <a:cs typeface="Times New Roman" pitchFamily="18" charset="0"/>
            </a:endParaRPr>
          </a:p>
        </p:txBody>
      </p:sp>
      <p:sp>
        <p:nvSpPr>
          <p:cNvPr id="52" name="Горизонтальный свиток 51"/>
          <p:cNvSpPr/>
          <p:nvPr/>
        </p:nvSpPr>
        <p:spPr>
          <a:xfrm>
            <a:off x="827948" y="-71928"/>
            <a:ext cx="5760640" cy="991650"/>
          </a:xfrm>
          <a:prstGeom prst="horizontalScroll">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3            1 бит</a:t>
            </a:r>
            <a:endParaRPr lang="ru-RU" sz="1200" dirty="0">
              <a:solidFill>
                <a:schemeClr val="tx1"/>
              </a:solidFill>
              <a:latin typeface="Times New Roman" pitchFamily="18" charset="0"/>
              <a:cs typeface="Times New Roman" pitchFamily="18" charset="0"/>
            </a:endParaRPr>
          </a:p>
        </p:txBody>
      </p:sp>
      <p:sp>
        <p:nvSpPr>
          <p:cNvPr id="2" name="Скругленный прямоугольник 1"/>
          <p:cNvSpPr/>
          <p:nvPr/>
        </p:nvSpPr>
        <p:spPr>
          <a:xfrm>
            <a:off x="205276" y="3059832"/>
            <a:ext cx="6321699" cy="22322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b="1" dirty="0" smtClean="0">
                <a:solidFill>
                  <a:schemeClr val="tx1"/>
                </a:solidFill>
                <a:latin typeface="Times New Roman" pitchFamily="18" charset="0"/>
                <a:cs typeface="Times New Roman" pitchFamily="18" charset="0"/>
              </a:rPr>
              <a:t>Б</a:t>
            </a:r>
            <a:r>
              <a:rPr lang="tt-RU" sz="1400" b="1" dirty="0" smtClean="0">
                <a:solidFill>
                  <a:schemeClr val="tx1"/>
                </a:solidFill>
                <a:latin typeface="Times New Roman" pitchFamily="18" charset="0"/>
                <a:cs typeface="Times New Roman" pitchFamily="18" charset="0"/>
              </a:rPr>
              <a:t>ү</a:t>
            </a:r>
            <a:r>
              <a:rPr lang="ru-RU" sz="1400" b="1" dirty="0" err="1" smtClean="0">
                <a:solidFill>
                  <a:schemeClr val="tx1"/>
                </a:solidFill>
                <a:latin typeface="Times New Roman" pitchFamily="18" charset="0"/>
                <a:cs typeface="Times New Roman" pitchFamily="18" charset="0"/>
              </a:rPr>
              <a:t>генге</a:t>
            </a:r>
            <a:r>
              <a:rPr lang="ru-RU" sz="1400" b="1" dirty="0" smtClean="0">
                <a:solidFill>
                  <a:schemeClr val="tx1"/>
                </a:solidFill>
                <a:latin typeface="Times New Roman" pitchFamily="18" charset="0"/>
                <a:cs typeface="Times New Roman" pitchFamily="18" charset="0"/>
              </a:rPr>
              <a:t> </a:t>
            </a:r>
            <a:r>
              <a:rPr lang="ru-RU" sz="1400" b="1" dirty="0" err="1" smtClean="0">
                <a:solidFill>
                  <a:schemeClr val="tx1"/>
                </a:solidFill>
                <a:latin typeface="Times New Roman" pitchFamily="18" charset="0"/>
                <a:cs typeface="Times New Roman" pitchFamily="18" charset="0"/>
              </a:rPr>
              <a:t>санда</a:t>
            </a:r>
            <a:r>
              <a:rPr lang="ru-RU" sz="1400" b="1" dirty="0" smtClean="0">
                <a:solidFill>
                  <a:schemeClr val="tx1"/>
                </a:solidFill>
                <a:latin typeface="Times New Roman" pitchFamily="18" charset="0"/>
                <a:cs typeface="Times New Roman" pitchFamily="18" charset="0"/>
              </a:rPr>
              <a:t>:</a:t>
            </a:r>
          </a:p>
          <a:p>
            <a:r>
              <a:rPr lang="tt-RU" sz="1200" dirty="0" smtClean="0">
                <a:solidFill>
                  <a:schemeClr val="tx1"/>
                </a:solidFill>
                <a:latin typeface="Times New Roman" pitchFamily="18" charset="0"/>
                <a:cs typeface="Times New Roman" pitchFamily="18" charset="0"/>
              </a:rPr>
              <a:t>*</a:t>
            </a:r>
            <a:r>
              <a:rPr lang="ru-RU" sz="1400" dirty="0" smtClean="0">
                <a:solidFill>
                  <a:schemeClr val="tx1"/>
                </a:solidFill>
                <a:latin typeface="Times New Roman" pitchFamily="18" charset="0"/>
                <a:cs typeface="Times New Roman" pitchFamily="18" charset="0"/>
              </a:rPr>
              <a:t>Ноябрь – </a:t>
            </a:r>
            <a:r>
              <a:rPr lang="tt-RU" sz="1400" dirty="0" smtClean="0">
                <a:solidFill>
                  <a:schemeClr val="tx1"/>
                </a:solidFill>
                <a:latin typeface="Times New Roman" pitchFamily="18" charset="0"/>
                <a:cs typeface="Times New Roman" pitchFamily="18" charset="0"/>
              </a:rPr>
              <a:t>танып – белү айлыгы</a:t>
            </a:r>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Көзге каникул ничек узды</a:t>
            </a:r>
            <a:r>
              <a:rPr lang="ru-RU" sz="1400" dirty="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a:t>
            </a:r>
          </a:p>
          <a:p>
            <a:endParaRPr lang="tt-RU" sz="1400" dirty="0" smtClean="0">
              <a:solidFill>
                <a:schemeClr val="tx1"/>
              </a:solidFill>
              <a:latin typeface="Times New Roman" pitchFamily="18" charset="0"/>
              <a:cs typeface="Times New Roman" pitchFamily="18" charset="0"/>
            </a:endParaRPr>
          </a:p>
          <a:p>
            <a:r>
              <a:rPr lang="tt-RU" sz="1400" dirty="0" smtClean="0">
                <a:solidFill>
                  <a:schemeClr val="tx1"/>
                </a:solidFill>
                <a:latin typeface="Times New Roman" pitchFamily="18" charset="0"/>
                <a:cs typeface="Times New Roman" pitchFamily="18" charset="0"/>
              </a:rPr>
              <a:t>*Аналар көненә багышланган бәйрәм кон</a:t>
            </a:r>
            <a:r>
              <a:rPr lang="ru-RU" sz="1400" dirty="0" smtClean="0">
                <a:solidFill>
                  <a:schemeClr val="tx1"/>
                </a:solidFill>
                <a:latin typeface="Times New Roman" pitchFamily="18" charset="0"/>
                <a:cs typeface="Times New Roman" pitchFamily="18" charset="0"/>
              </a:rPr>
              <a:t>ц</a:t>
            </a:r>
            <a:r>
              <a:rPr lang="tt-RU" sz="1400" dirty="0" smtClean="0">
                <a:solidFill>
                  <a:schemeClr val="tx1"/>
                </a:solidFill>
                <a:latin typeface="Times New Roman" pitchFamily="18" charset="0"/>
                <a:cs typeface="Times New Roman" pitchFamily="18" charset="0"/>
              </a:rPr>
              <a:t>ерты</a:t>
            </a:r>
          </a:p>
          <a:p>
            <a:r>
              <a:rPr lang="ru-RU" sz="1400" dirty="0" smtClean="0">
                <a:solidFill>
                  <a:schemeClr val="tx1"/>
                </a:solidFill>
                <a:latin typeface="Times New Roman" pitchFamily="18" charset="0"/>
                <a:cs typeface="Times New Roman" pitchFamily="18" charset="0"/>
              </a:rPr>
              <a:t>                                                                             *Берд</a:t>
            </a:r>
            <a:r>
              <a:rPr lang="tt-RU" sz="1400" dirty="0" smtClean="0">
                <a:solidFill>
                  <a:schemeClr val="tx1"/>
                </a:solidFill>
                <a:latin typeface="Times New Roman" pitchFamily="18" charset="0"/>
                <a:cs typeface="Times New Roman" pitchFamily="18" charset="0"/>
              </a:rPr>
              <a:t>әм дәрес</a:t>
            </a:r>
            <a:r>
              <a:rPr lang="ru-RU" sz="1400" dirty="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Даими рубрикаларыбыз : *“Ай” да ниләр бар икән?</a:t>
            </a:r>
            <a:endParaRPr lang="ru-RU" sz="1400" dirty="0" smtClean="0">
              <a:solidFill>
                <a:schemeClr val="tx1"/>
              </a:solidFill>
              <a:latin typeface="Times New Roman" pitchFamily="18" charset="0"/>
              <a:cs typeface="Times New Roman" pitchFamily="18" charset="0"/>
            </a:endParaRPr>
          </a:p>
          <a:p>
            <a:r>
              <a:rPr lang="tt-RU" sz="1400" dirty="0" smtClean="0">
                <a:solidFill>
                  <a:schemeClr val="tx1"/>
                </a:solidFill>
                <a:latin typeface="Times New Roman" pitchFamily="18" charset="0"/>
                <a:cs typeface="Times New Roman" pitchFamily="18" charset="0"/>
              </a:rPr>
              <a:t>                                             </a:t>
            </a:r>
            <a:r>
              <a:rPr lang="en-US" sz="1400" dirty="0" smtClean="0">
                <a:solidFill>
                  <a:schemeClr val="tx1"/>
                </a:solidFill>
                <a:latin typeface="Times New Roman" pitchFamily="18" charset="0"/>
                <a:cs typeface="Times New Roman" pitchFamily="18" charset="0"/>
              </a:rPr>
              <a:t>*</a:t>
            </a:r>
            <a:r>
              <a:rPr lang="tt-RU" sz="1400" dirty="0" smtClean="0">
                <a:solidFill>
                  <a:schemeClr val="tx1"/>
                </a:solidFill>
                <a:latin typeface="Times New Roman" pitchFamily="18" charset="0"/>
                <a:cs typeface="Times New Roman" pitchFamily="18" charset="0"/>
              </a:rPr>
              <a:t> Укучы  уйлана ,иҗат итә</a:t>
            </a:r>
            <a:endParaRPr lang="ru-RU"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32892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42900" y="438489"/>
            <a:ext cx="6365875" cy="1257300"/>
          </a:xfrm>
          <a:prstGeom prst="horizontalScroll">
            <a:avLst>
              <a:gd name="adj" fmla="val 12500"/>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tt-RU" sz="1400" b="0" i="0" u="none" strike="noStrike" cap="none" normalizeH="0" baseline="0" dirty="0" smtClean="0">
                <a:ln>
                  <a:noFill/>
                </a:ln>
                <a:solidFill>
                  <a:schemeClr val="tx1"/>
                </a:solidFill>
                <a:effectLst/>
                <a:latin typeface="Calibri"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WordArt 3" descr="Частый вертикальный"/>
          <p:cNvSpPr>
            <a:spLocks noChangeArrowheads="1" noChangeShapeType="1" noTextEdit="1"/>
          </p:cNvSpPr>
          <p:nvPr/>
        </p:nvSpPr>
        <p:spPr bwMode="auto">
          <a:xfrm>
            <a:off x="1553088" y="520130"/>
            <a:ext cx="4540208" cy="1027534"/>
          </a:xfrm>
          <a:prstGeom prst="rect">
            <a:avLst/>
          </a:prstGeom>
        </p:spPr>
        <p:txBody>
          <a:bodyPr wrap="none" fromWordArt="1">
            <a:prstTxWarp prst="textCurveUp">
              <a:avLst>
                <a:gd name="adj" fmla="val 40356"/>
              </a:avLst>
            </a:prstTxWarp>
          </a:bodyPr>
          <a:lstStyle/>
          <a:p>
            <a:pPr algn="ctr" rtl="0">
              <a:buNone/>
            </a:pP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Ай»да</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 </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ниләр</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 бар </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икән</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a:t>
            </a:r>
            <a:endParaRPr lang="ru-RU" sz="3600" kern="10" spc="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endParaRPr>
          </a:p>
        </p:txBody>
      </p:sp>
      <p:sp>
        <p:nvSpPr>
          <p:cNvPr id="5" name="AutoShape 6"/>
          <p:cNvSpPr>
            <a:spLocks noChangeArrowheads="1"/>
          </p:cNvSpPr>
          <p:nvPr/>
        </p:nvSpPr>
        <p:spPr bwMode="auto">
          <a:xfrm>
            <a:off x="3238409" y="1547664"/>
            <a:ext cx="3446391" cy="1878866"/>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a:r>
              <a:rPr lang="ru-RU" sz="1200" b="1" dirty="0" err="1" smtClean="0">
                <a:latin typeface="Times New Roman" pitchFamily="18" charset="0"/>
                <a:cs typeface="Times New Roman" pitchFamily="18" charset="0"/>
              </a:rPr>
              <a:t>Ачык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дәрес</a:t>
            </a:r>
            <a:endParaRPr lang="ru-RU" sz="1200" b="1"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10 </a:t>
            </a:r>
            <a:r>
              <a:rPr lang="ru-RU" sz="1200" dirty="0">
                <a:latin typeface="Times New Roman" pitchFamily="18" charset="0"/>
                <a:cs typeface="Times New Roman" pitchFamily="18" charset="0"/>
              </a:rPr>
              <a:t>ноябрь </a:t>
            </a:r>
            <a:r>
              <a:rPr lang="ru-RU" sz="1200" dirty="0" err="1">
                <a:latin typeface="Times New Roman" pitchFamily="18" charset="0"/>
                <a:cs typeface="Times New Roman" pitchFamily="18" charset="0"/>
              </a:rPr>
              <a:t>көнне</a:t>
            </a:r>
            <a:r>
              <a:rPr lang="ru-RU" sz="1200" dirty="0">
                <a:latin typeface="Times New Roman" pitchFamily="18" charset="0"/>
                <a:cs typeface="Times New Roman" pitchFamily="18" charset="0"/>
              </a:rPr>
              <a:t> Олы </a:t>
            </a:r>
            <a:r>
              <a:rPr lang="ru-RU" sz="1200" dirty="0" err="1">
                <a:latin typeface="Times New Roman" pitchFamily="18" charset="0"/>
                <a:cs typeface="Times New Roman" pitchFamily="18" charset="0"/>
              </a:rPr>
              <a:t>Кибәче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урта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гомумбелем</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бирү</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мәктәбенең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тарих</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укытучысы</a:t>
            </a:r>
            <a:r>
              <a:rPr lang="ru-RU" sz="1200" dirty="0">
                <a:latin typeface="Times New Roman" pitchFamily="18" charset="0"/>
                <a:cs typeface="Times New Roman" pitchFamily="18" charset="0"/>
              </a:rPr>
              <a:t> Каримова Л.Р. 6 </a:t>
            </a:r>
            <a:r>
              <a:rPr lang="ru-RU" sz="1200" dirty="0" err="1">
                <a:latin typeface="Times New Roman" pitchFamily="18" charset="0"/>
                <a:cs typeface="Times New Roman" pitchFamily="18" charset="0"/>
              </a:rPr>
              <a:t>класста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Йөзьеллык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сугыш</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темасына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ачык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дәрес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уздырды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Укучылар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эшчәнлеген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активлаштыру</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өчен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төрле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эш</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алымнары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кулланып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узган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дәрестә</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Йөзьеллык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сугышның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сәбәпләре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нәтиҗәсе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һәм</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мәгънәсе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турында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сүз</a:t>
            </a:r>
            <a:r>
              <a:rPr lang="ru-RU" sz="1200" dirty="0">
                <a:latin typeface="Times New Roman" pitchFamily="18" charset="0"/>
                <a:cs typeface="Times New Roman" pitchFamily="18" charset="0"/>
              </a:rPr>
              <a:t> барды.</a:t>
            </a:r>
          </a:p>
        </p:txBody>
      </p:sp>
      <p:sp>
        <p:nvSpPr>
          <p:cNvPr id="6" name="AutoShape 7"/>
          <p:cNvSpPr>
            <a:spLocks noChangeArrowheads="1"/>
          </p:cNvSpPr>
          <p:nvPr/>
        </p:nvSpPr>
        <p:spPr bwMode="auto">
          <a:xfrm>
            <a:off x="3284984" y="6444208"/>
            <a:ext cx="3240360" cy="2448272"/>
          </a:xfrm>
          <a:prstGeom prst="round1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a:r>
              <a:rPr lang="tt-RU" sz="1400" dirty="0">
                <a:latin typeface="Times New Roman" pitchFamily="18" charset="0"/>
                <a:cs typeface="Times New Roman" pitchFamily="18" charset="0"/>
              </a:rPr>
              <a:t> </a:t>
            </a:r>
            <a:r>
              <a:rPr lang="tt-RU" sz="1400" b="1" dirty="0">
                <a:solidFill>
                  <a:srgbClr val="C00000"/>
                </a:solidFill>
                <a:latin typeface="Times New Roman" pitchFamily="18" charset="0"/>
                <a:cs typeface="Times New Roman" pitchFamily="18" charset="0"/>
              </a:rPr>
              <a:t>Бердәм дәрес</a:t>
            </a:r>
          </a:p>
          <a:p>
            <a:r>
              <a:rPr lang="tt-RU" sz="1200" dirty="0">
                <a:solidFill>
                  <a:srgbClr val="C00000"/>
                </a:solidFill>
                <a:latin typeface="Times New Roman" pitchFamily="18" charset="0"/>
                <a:cs typeface="Times New Roman" pitchFamily="18" charset="0"/>
              </a:rPr>
              <a:t>23 ноябрь көнне мәктәптә балаларны урта һәм кече эшмәкәрлек эшенә җәлеп итү буенча бердәм дәрес узды. Тәрбия эшләре буенча директор урынбасары Измайлова Г.М. 7 – 10 сыйныф укучыларын Олы Кибәче авылында эшләүче эшмәкәрләр белән таныштырды. Саклык банкы һәм </a:t>
            </a:r>
            <a:r>
              <a:rPr lang="en-US" sz="1200" dirty="0">
                <a:solidFill>
                  <a:srgbClr val="C00000"/>
                </a:solidFill>
                <a:latin typeface="Times New Roman" pitchFamily="18" charset="0"/>
                <a:cs typeface="Times New Roman" pitchFamily="18" charset="0"/>
              </a:rPr>
              <a:t>Google </a:t>
            </a:r>
            <a:r>
              <a:rPr lang="tt-RU" sz="1200" dirty="0">
                <a:solidFill>
                  <a:srgbClr val="C00000"/>
                </a:solidFill>
                <a:latin typeface="Times New Roman" pitchFamily="18" charset="0"/>
                <a:cs typeface="Times New Roman" pitchFamily="18" charset="0"/>
              </a:rPr>
              <a:t>компаниясе Татарстан Икътисад министрлыгы белән берлектә оештырган “Бизнес класс” программасы турында мәгълүмат бирде.</a:t>
            </a:r>
            <a:endParaRPr lang="ru-RU" sz="1200" dirty="0">
              <a:solidFill>
                <a:srgbClr val="C00000"/>
              </a:solidFill>
              <a:latin typeface="Times New Roman" pitchFamily="18" charset="0"/>
              <a:cs typeface="Times New Roman" pitchFamily="18" charset="0"/>
            </a:endParaRPr>
          </a:p>
        </p:txBody>
      </p:sp>
      <p:sp>
        <p:nvSpPr>
          <p:cNvPr id="7" name="AutoShape 10"/>
          <p:cNvSpPr>
            <a:spLocks noChangeArrowheads="1"/>
          </p:cNvSpPr>
          <p:nvPr/>
        </p:nvSpPr>
        <p:spPr bwMode="auto">
          <a:xfrm>
            <a:off x="149551" y="4067945"/>
            <a:ext cx="3999527" cy="1800199"/>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a:r>
              <a:rPr lang="ru-RU" sz="1200" dirty="0" smtClean="0">
                <a:solidFill>
                  <a:schemeClr val="tx1"/>
                </a:solidFill>
                <a:latin typeface="Times New Roman" pitchFamily="18" charset="0"/>
                <a:cs typeface="Times New Roman" pitchFamily="18" charset="0"/>
              </a:rPr>
              <a:t> </a:t>
            </a:r>
            <a:r>
              <a:rPr lang="ru-RU" sz="1200" b="1" dirty="0" smtClean="0">
                <a:solidFill>
                  <a:schemeClr val="tx1"/>
                </a:solidFill>
                <a:latin typeface="Times New Roman" pitchFamily="18" charset="0"/>
                <a:cs typeface="Times New Roman" pitchFamily="18" charset="0"/>
              </a:rPr>
              <a:t>«</a:t>
            </a:r>
            <a:r>
              <a:rPr lang="ru-RU" sz="1200" b="1" dirty="0" err="1" smtClean="0">
                <a:solidFill>
                  <a:schemeClr val="tx1"/>
                </a:solidFill>
                <a:latin typeface="Times New Roman" pitchFamily="18" charset="0"/>
                <a:cs typeface="Times New Roman" pitchFamily="18" charset="0"/>
              </a:rPr>
              <a:t>Яшь</a:t>
            </a:r>
            <a:r>
              <a:rPr lang="ru-RU" sz="1200" b="1" dirty="0" smtClean="0">
                <a:solidFill>
                  <a:schemeClr val="tx1"/>
                </a:solidFill>
                <a:latin typeface="Times New Roman" pitchFamily="18" charset="0"/>
                <a:cs typeface="Times New Roman" pitchFamily="18" charset="0"/>
              </a:rPr>
              <a:t> программист» конкурсы</a:t>
            </a:r>
          </a:p>
          <a:p>
            <a:r>
              <a:rPr lang="ru-RU" sz="1200" dirty="0" smtClean="0">
                <a:solidFill>
                  <a:schemeClr val="tx1"/>
                </a:solidFill>
                <a:latin typeface="Times New Roman" pitchFamily="18" charset="0"/>
                <a:cs typeface="Times New Roman" pitchFamily="18" charset="0"/>
              </a:rPr>
              <a:t>Олы </a:t>
            </a:r>
            <a:r>
              <a:rPr lang="ru-RU" sz="1200" dirty="0" err="1">
                <a:solidFill>
                  <a:schemeClr val="tx1"/>
                </a:solidFill>
                <a:latin typeface="Times New Roman" pitchFamily="18" charset="0"/>
                <a:cs typeface="Times New Roman" pitchFamily="18" charset="0"/>
              </a:rPr>
              <a:t>Кибәче</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урта</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гомумбелем</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бирү</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мәктәбенең</a:t>
            </a:r>
            <a:r>
              <a:rPr lang="ru-RU" sz="1200" dirty="0">
                <a:solidFill>
                  <a:schemeClr val="tx1"/>
                </a:solidFill>
                <a:latin typeface="Times New Roman" pitchFamily="18" charset="0"/>
                <a:cs typeface="Times New Roman" pitchFamily="18" charset="0"/>
              </a:rPr>
              <a:t> 11 класс </a:t>
            </a:r>
            <a:r>
              <a:rPr lang="ru-RU" sz="1200" dirty="0" err="1">
                <a:solidFill>
                  <a:schemeClr val="tx1"/>
                </a:solidFill>
                <a:latin typeface="Times New Roman" pitchFamily="18" charset="0"/>
                <a:cs typeface="Times New Roman" pitchFamily="18" charset="0"/>
              </a:rPr>
              <a:t>укучысы</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Гараев</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Рамис</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Яшь</a:t>
            </a:r>
            <a:r>
              <a:rPr lang="ru-RU" sz="1200" dirty="0">
                <a:solidFill>
                  <a:schemeClr val="tx1"/>
                </a:solidFill>
                <a:latin typeface="Times New Roman" pitchFamily="18" charset="0"/>
                <a:cs typeface="Times New Roman" pitchFamily="18" charset="0"/>
              </a:rPr>
              <a:t> программист” </a:t>
            </a:r>
            <a:r>
              <a:rPr lang="en-US" sz="1200" dirty="0">
                <a:solidFill>
                  <a:schemeClr val="tx1"/>
                </a:solidFill>
                <a:latin typeface="Times New Roman" pitchFamily="18" charset="0"/>
                <a:cs typeface="Times New Roman" pitchFamily="18" charset="0"/>
              </a:rPr>
              <a:t>XX </a:t>
            </a:r>
            <a:r>
              <a:rPr lang="ru-RU" sz="1200" dirty="0" err="1">
                <a:solidFill>
                  <a:schemeClr val="tx1"/>
                </a:solidFill>
                <a:latin typeface="Times New Roman" pitchFamily="18" charset="0"/>
                <a:cs typeface="Times New Roman" pitchFamily="18" charset="0"/>
              </a:rPr>
              <a:t>республикакүләм</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бәйгедә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катнашып</a:t>
            </a:r>
            <a:r>
              <a:rPr lang="ru-RU" sz="1200" dirty="0">
                <a:solidFill>
                  <a:schemeClr val="tx1"/>
                </a:solidFill>
                <a:latin typeface="Times New Roman" pitchFamily="18" charset="0"/>
                <a:cs typeface="Times New Roman" pitchFamily="18" charset="0"/>
              </a:rPr>
              <a:t>, “Программа </a:t>
            </a:r>
            <a:r>
              <a:rPr lang="ru-RU" sz="1200" dirty="0" err="1">
                <a:solidFill>
                  <a:schemeClr val="tx1"/>
                </a:solidFill>
                <a:latin typeface="Times New Roman" pitchFamily="18" charset="0"/>
                <a:cs typeface="Times New Roman" pitchFamily="18" charset="0"/>
              </a:rPr>
              <a:t>продуктлары</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һәм</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мобиль</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приложениеләр</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номинациясендә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проектының</a:t>
            </a:r>
            <a:r>
              <a:rPr lang="ru-RU" sz="1200" dirty="0">
                <a:solidFill>
                  <a:schemeClr val="tx1"/>
                </a:solidFill>
                <a:latin typeface="Times New Roman" pitchFamily="18" charset="0"/>
                <a:cs typeface="Times New Roman" pitchFamily="18" charset="0"/>
              </a:rPr>
              <a:t> практик </a:t>
            </a:r>
            <a:r>
              <a:rPr lang="ru-RU" sz="1200" dirty="0" err="1">
                <a:solidFill>
                  <a:schemeClr val="tx1"/>
                </a:solidFill>
                <a:latin typeface="Times New Roman" pitchFamily="18" charset="0"/>
                <a:cs typeface="Times New Roman" pitchFamily="18" charset="0"/>
              </a:rPr>
              <a:t>әһәмияте</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өчен</a:t>
            </a:r>
            <a:r>
              <a:rPr lang="ru-RU" sz="1200" dirty="0">
                <a:solidFill>
                  <a:schemeClr val="tx1"/>
                </a:solidFill>
                <a:latin typeface="Times New Roman" pitchFamily="18" charset="0"/>
                <a:cs typeface="Times New Roman" pitchFamily="18" charset="0"/>
              </a:rPr>
              <a:t>  Татарстан </a:t>
            </a:r>
            <a:r>
              <a:rPr lang="ru-RU" sz="1200" dirty="0" err="1">
                <a:solidFill>
                  <a:schemeClr val="tx1"/>
                </a:solidFill>
                <a:latin typeface="Times New Roman" pitchFamily="18" charset="0"/>
                <a:cs typeface="Times New Roman" pitchFamily="18" charset="0"/>
              </a:rPr>
              <a:t>Республикасы</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мәгариф</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һәм</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фән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министрлыгы</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Мактау</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грамотасы</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белән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бүләкләнде</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Укытучысы</a:t>
            </a:r>
            <a:r>
              <a:rPr lang="ru-RU" sz="1200" dirty="0">
                <a:solidFill>
                  <a:schemeClr val="tx1"/>
                </a:solidFill>
                <a:latin typeface="Times New Roman" pitchFamily="18" charset="0"/>
                <a:cs typeface="Times New Roman" pitchFamily="18" charset="0"/>
              </a:rPr>
              <a:t>-Ильясова Р.Г.</a:t>
            </a:r>
            <a:endParaRPr lang="ru-RU" sz="1200" dirty="0" smtClean="0">
              <a:solidFill>
                <a:schemeClr val="tx1"/>
              </a:solidFill>
              <a:latin typeface="Times New Roman" pitchFamily="18" charset="0"/>
              <a:cs typeface="Times New Roman" pitchFamily="18" charset="0"/>
            </a:endParaRPr>
          </a:p>
        </p:txBody>
      </p:sp>
      <p:sp>
        <p:nvSpPr>
          <p:cNvPr id="9" name="AutoShape 2" descr="https://mail.yandex.ru/message_part/20161123_113924.jpg?_uid=26878330&amp;name=20161123_113924.jpg&amp;hid=1.3&amp;ids=160440736725118509&amp;no_disposition=y&amp;exif_rotate=y"/>
          <p:cNvSpPr>
            <a:spLocks noChangeAspect="1" noChangeArrowheads="1"/>
          </p:cNvSpPr>
          <p:nvPr/>
        </p:nvSpPr>
        <p:spPr bwMode="auto">
          <a:xfrm>
            <a:off x="381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4" descr="https://mail.yandex.ru/message_part/20161123_113924.jpg?_uid=26878330&amp;name=20161123_113924.jpg&amp;hid=1.3&amp;ids=160440736725118509&amp;no_disposition=y&amp;exif_rotate=y"/>
          <p:cNvSpPr>
            <a:spLocks noChangeAspect="1" noChangeArrowheads="1"/>
          </p:cNvSpPr>
          <p:nvPr/>
        </p:nvSpPr>
        <p:spPr bwMode="auto">
          <a:xfrm>
            <a:off x="1905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1" name="Picture 5" descr="C:\Users\ramzia\Desktop\20161123_1139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752" y="6574119"/>
            <a:ext cx="3023658" cy="226774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1128" y="3426530"/>
            <a:ext cx="1728192" cy="280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descr="C:\Users\ramzia\Desktop\Для газеты\20161108_1052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743" y="1835696"/>
            <a:ext cx="2854882" cy="1717390"/>
          </a:xfrm>
          <a:prstGeom prst="rect">
            <a:avLst/>
          </a:prstGeom>
          <a:noFill/>
          <a:extLst>
            <a:ext uri="{909E8E84-426E-40DD-AFC4-6F175D3DCCD1}">
              <a14:hiddenFill xmlns:a14="http://schemas.microsoft.com/office/drawing/2010/main">
                <a:solidFill>
                  <a:srgbClr val="FFFFFF"/>
                </a:solidFill>
              </a14:hiddenFill>
            </a:ext>
          </a:extLst>
        </p:spPr>
      </p:pic>
      <p:sp>
        <p:nvSpPr>
          <p:cNvPr id="12" name="Горизонтальный свиток 11"/>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3   </a:t>
            </a:r>
            <a:r>
              <a:rPr lang="tt-RU" sz="1200" dirty="0">
                <a:solidFill>
                  <a:schemeClr val="tx1"/>
                </a:solidFill>
                <a:latin typeface="Times New Roman" pitchFamily="18" charset="0"/>
                <a:cs typeface="Times New Roman" pitchFamily="18" charset="0"/>
              </a:rPr>
              <a:t>2</a:t>
            </a:r>
            <a:r>
              <a:rPr lang="tt-RU" sz="1200" dirty="0" smtClean="0">
                <a:solidFill>
                  <a:schemeClr val="tx1"/>
                </a:solidFill>
                <a:latin typeface="Times New Roman" pitchFamily="18" charset="0"/>
                <a:cs typeface="Times New Roman" pitchFamily="18" charset="0"/>
              </a:rPr>
              <a:t> бит</a:t>
            </a:r>
            <a:endParaRPr lang="ru-RU" sz="1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78791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docviewer.yandex.ru/htmlimage?id=5azz-b84vm2ntndlscdrtq5glwdsyks2i30bo6ox8n1kjv4f0jnz7l74x0ocjrb7x5j0q9edfaehz7sea2hn8w4mcgidpgt92ny0f8wt&amp;name=result_html_m54efe5f8.jpg&amp;uid=26878330"/>
          <p:cNvSpPr>
            <a:spLocks noChangeAspect="1" noChangeArrowheads="1"/>
          </p:cNvSpPr>
          <p:nvPr/>
        </p:nvSpPr>
        <p:spPr bwMode="auto">
          <a:xfrm>
            <a:off x="63500" y="-136525"/>
            <a:ext cx="2828925" cy="212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Скругленный прямоугольник 9"/>
          <p:cNvSpPr/>
          <p:nvPr/>
        </p:nvSpPr>
        <p:spPr>
          <a:xfrm>
            <a:off x="393682" y="508382"/>
            <a:ext cx="6310100" cy="67399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ru-RU" sz="4000" dirty="0" smtClean="0">
                <a:solidFill>
                  <a:srgbClr val="FF0000"/>
                </a:solidFill>
                <a:latin typeface="Times New Roman" pitchFamily="18" charset="0"/>
                <a:cs typeface="Times New Roman" pitchFamily="18" charset="0"/>
              </a:rPr>
              <a:t>Ура! Каникул!       </a:t>
            </a:r>
            <a:r>
              <a:rPr lang="ru-RU" sz="4000" dirty="0" smtClean="0">
                <a:solidFill>
                  <a:schemeClr val="tx2">
                    <a:lumMod val="75000"/>
                  </a:schemeClr>
                </a:solidFill>
                <a:latin typeface="Times New Roman" pitchFamily="18" charset="0"/>
                <a:cs typeface="Times New Roman" pitchFamily="18" charset="0"/>
              </a:rPr>
              <a:t>                                       </a:t>
            </a:r>
            <a:endParaRPr lang="ru-RU" sz="4000" dirty="0">
              <a:solidFill>
                <a:schemeClr val="tx2">
                  <a:lumMod val="75000"/>
                </a:schemeClr>
              </a:solidFill>
              <a:latin typeface="Times New Roman" pitchFamily="18" charset="0"/>
              <a:cs typeface="Times New Roman" pitchFamily="18" charset="0"/>
            </a:endParaRPr>
          </a:p>
        </p:txBody>
      </p:sp>
      <p:sp>
        <p:nvSpPr>
          <p:cNvPr id="3" name="Скругленный прямоугольник 2"/>
          <p:cNvSpPr/>
          <p:nvPr/>
        </p:nvSpPr>
        <p:spPr>
          <a:xfrm>
            <a:off x="3607317" y="6471520"/>
            <a:ext cx="3177680" cy="2530549"/>
          </a:xfrm>
          <a:prstGeom prst="roundRect">
            <a:avLst/>
          </a:prstGeom>
          <a:solidFill>
            <a:srgbClr val="00B0F0"/>
          </a:solidFill>
        </p:spPr>
        <p:style>
          <a:lnRef idx="1">
            <a:schemeClr val="dk1"/>
          </a:lnRef>
          <a:fillRef idx="2">
            <a:schemeClr val="dk1"/>
          </a:fillRef>
          <a:effectRef idx="1">
            <a:schemeClr val="dk1"/>
          </a:effectRef>
          <a:fontRef idx="minor">
            <a:schemeClr val="dk1"/>
          </a:fontRef>
        </p:style>
        <p:txBody>
          <a:bodyPr rtlCol="0" anchor="ctr"/>
          <a:lstStyle/>
          <a:p>
            <a:pPr algn="ctr"/>
            <a:r>
              <a:rPr lang="ru-RU" sz="1200" b="1"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7 </a:t>
            </a:r>
            <a:r>
              <a:rPr lang="ru-RU" sz="1400" b="1" dirty="0" err="1" smtClean="0">
                <a:latin typeface="Times New Roman" pitchFamily="18" charset="0"/>
                <a:cs typeface="Times New Roman" pitchFamily="18" charset="0"/>
              </a:rPr>
              <a:t>сыйныф</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укучысы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Ильзия</a:t>
            </a:r>
            <a:r>
              <a:rPr lang="ru-RU" sz="1400" b="1" dirty="0" smtClean="0">
                <a:latin typeface="Times New Roman" pitchFamily="18" charset="0"/>
                <a:cs typeface="Times New Roman" pitchFamily="18" charset="0"/>
              </a:rPr>
              <a:t>:</a:t>
            </a:r>
          </a:p>
          <a:p>
            <a:r>
              <a:rPr lang="ru-RU" sz="1200" dirty="0" smtClean="0">
                <a:solidFill>
                  <a:schemeClr val="tx1"/>
                </a:solidFill>
                <a:latin typeface="Times New Roman" pitchFamily="18" charset="0"/>
                <a:cs typeface="Times New Roman" pitchFamily="18" charset="0"/>
              </a:rPr>
              <a:t>К</a:t>
            </a:r>
            <a:r>
              <a:rPr lang="tt-RU" sz="1200" dirty="0" smtClean="0">
                <a:solidFill>
                  <a:schemeClr val="tx1"/>
                </a:solidFill>
                <a:latin typeface="Times New Roman" pitchFamily="18" charset="0"/>
                <a:cs typeface="Times New Roman" pitchFamily="18" charset="0"/>
              </a:rPr>
              <a:t>өзнең елак, төссез, соры көннәре бетәргә санаулы вакыт калганда, күңелләргә җылылык өстәп, көзге каникуллар килеп җитте. Мин каникулда рәхәтләнеп әдәбият дөн</a:t>
            </a:r>
            <a:r>
              <a:rPr lang="ru-RU" sz="1200" dirty="0" err="1" smtClean="0">
                <a:solidFill>
                  <a:schemeClr val="tx1"/>
                </a:solidFill>
                <a:latin typeface="Times New Roman" pitchFamily="18" charset="0"/>
                <a:cs typeface="Times New Roman" pitchFamily="18" charset="0"/>
              </a:rPr>
              <a:t>ьясына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чумдым</a:t>
            </a:r>
            <a:r>
              <a:rPr lang="ru-RU" sz="1200" dirty="0" smtClean="0">
                <a:solidFill>
                  <a:schemeClr val="tx1"/>
                </a:solidFill>
                <a:latin typeface="Times New Roman" pitchFamily="18" charset="0"/>
                <a:cs typeface="Times New Roman" pitchFamily="18" charset="0"/>
              </a:rPr>
              <a:t>. Татар </a:t>
            </a:r>
            <a:r>
              <a:rPr lang="ru-RU" sz="1200" dirty="0" err="1" smtClean="0">
                <a:solidFill>
                  <a:schemeClr val="tx1"/>
                </a:solidFill>
                <a:latin typeface="Times New Roman" pitchFamily="18" charset="0"/>
                <a:cs typeface="Times New Roman" pitchFamily="18" charset="0"/>
              </a:rPr>
              <a:t>әдәбиятыннан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үткәреләчәк</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олимпидага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әзерләндем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Әдәби</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әсәрләр</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аша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бик</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күп</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гыйбрәтле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язмышлар</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геройлар</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белән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таныштым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Үрнәк</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гыйбрәт</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алдым</a:t>
            </a:r>
            <a:r>
              <a:rPr lang="ru-RU" sz="1200" dirty="0">
                <a:solidFill>
                  <a:schemeClr val="tx1"/>
                </a:solidFill>
                <a:latin typeface="Times New Roman" pitchFamily="18" charset="0"/>
                <a:cs typeface="Times New Roman" pitchFamily="18" charset="0"/>
              </a:rPr>
              <a:t> </a:t>
            </a:r>
            <a:r>
              <a:rPr lang="ru-RU" sz="1200" dirty="0" smtClean="0">
                <a:solidFill>
                  <a:schemeClr val="tx1"/>
                </a:solidFill>
                <a:latin typeface="Times New Roman" pitchFamily="18" charset="0"/>
                <a:cs typeface="Times New Roman" pitchFamily="18" charset="0"/>
              </a:rPr>
              <a:t>мин </a:t>
            </a:r>
            <a:r>
              <a:rPr lang="ru-RU" sz="1200" dirty="0" err="1" smtClean="0">
                <a:solidFill>
                  <a:schemeClr val="tx1"/>
                </a:solidFill>
                <a:latin typeface="Times New Roman" pitchFamily="18" charset="0"/>
                <a:cs typeface="Times New Roman" pitchFamily="18" charset="0"/>
              </a:rPr>
              <a:t>алардан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Кыскасы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үземне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яңа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дөнь</a:t>
            </a:r>
            <a:r>
              <a:rPr lang="tt-RU" sz="1200" dirty="0" smtClean="0">
                <a:solidFill>
                  <a:schemeClr val="tx1"/>
                </a:solidFill>
                <a:latin typeface="Times New Roman" pitchFamily="18" charset="0"/>
                <a:cs typeface="Times New Roman" pitchFamily="18" charset="0"/>
              </a:rPr>
              <a:t>яга килеп чыккан кебек хис иттем.</a:t>
            </a:r>
            <a:endParaRPr lang="ru-RU" sz="1200"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138475" y="6319099"/>
            <a:ext cx="3294442" cy="2389937"/>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tt-RU" sz="1400" b="1" dirty="0" smtClean="0">
                <a:latin typeface="Times New Roman" pitchFamily="18" charset="0"/>
                <a:cs typeface="Times New Roman" pitchFamily="18" charset="0"/>
              </a:rPr>
              <a:t>9 сыйныф укучысы Зәринә:</a:t>
            </a:r>
          </a:p>
          <a:p>
            <a:r>
              <a:rPr lang="tt-RU" sz="1200" dirty="0" smtClean="0">
                <a:latin typeface="Times New Roman" pitchFamily="18" charset="0"/>
                <a:cs typeface="Times New Roman" pitchFamily="18" charset="0"/>
              </a:rPr>
              <a:t>Минем көзге каникулларым бик тиз узып китте. 31 октябр</a:t>
            </a:r>
            <a:r>
              <a:rPr lang="ru-RU" sz="1200" dirty="0" smtClean="0">
                <a:latin typeface="Times New Roman" pitchFamily="18" charset="0"/>
                <a:cs typeface="Times New Roman" pitchFamily="18" charset="0"/>
              </a:rPr>
              <a:t>ь</a:t>
            </a:r>
            <a:r>
              <a:rPr lang="tt-RU" sz="1200" dirty="0" smtClean="0">
                <a:latin typeface="Times New Roman" pitchFamily="18" charset="0"/>
                <a:cs typeface="Times New Roman" pitchFamily="18" charset="0"/>
              </a:rPr>
              <a:t> математика фәненән, 1 ноябр</a:t>
            </a:r>
            <a:r>
              <a:rPr lang="ru-RU" sz="1200" dirty="0" smtClean="0">
                <a:latin typeface="Times New Roman" pitchFamily="18" charset="0"/>
                <a:cs typeface="Times New Roman" pitchFamily="18" charset="0"/>
              </a:rPr>
              <a:t>ь</a:t>
            </a:r>
            <a:r>
              <a:rPr lang="tt-RU" sz="1200" dirty="0" smtClean="0">
                <a:latin typeface="Times New Roman" pitchFamily="18" charset="0"/>
                <a:cs typeface="Times New Roman" pitchFamily="18" charset="0"/>
              </a:rPr>
              <a:t> көнне рус теленнән пробный ОГЭ эшләргә бардым. Башта пробный ОГЭ га әзерләнеп, аннары аның нәтиҗәләрен көтеп каникулның үткәнен сизмидә калганмын. Ләкин шул бер атна эчендә ял итәргәдә өлгердем. Күп вакытны сеңлем белән урамда, кичләрен әти – әни янында үткәрдем.</a:t>
            </a:r>
          </a:p>
          <a:p>
            <a:endParaRPr lang="ru-RU" sz="1200" dirty="0">
              <a:latin typeface="Times New Roman" pitchFamily="18" charset="0"/>
              <a:cs typeface="Times New Roman" pitchFamily="18" charset="0"/>
            </a:endParaRPr>
          </a:p>
        </p:txBody>
      </p:sp>
      <p:sp>
        <p:nvSpPr>
          <p:cNvPr id="14" name="Скругленный прямоугольник 13"/>
          <p:cNvSpPr/>
          <p:nvPr/>
        </p:nvSpPr>
        <p:spPr>
          <a:xfrm>
            <a:off x="3821968" y="2915817"/>
            <a:ext cx="2997401" cy="20882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400" b="1" dirty="0" smtClean="0">
                <a:latin typeface="Times New Roman" pitchFamily="18" charset="0"/>
                <a:cs typeface="Times New Roman" pitchFamily="18" charset="0"/>
              </a:rPr>
              <a:t>7 сыйныф укучысы Рүзәл:  </a:t>
            </a:r>
          </a:p>
          <a:p>
            <a:r>
              <a:rPr lang="tt-RU" sz="1200" dirty="0" smtClean="0">
                <a:latin typeface="Times New Roman" pitchFamily="18" charset="0"/>
                <a:cs typeface="Times New Roman" pitchFamily="18" charset="0"/>
              </a:rPr>
              <a:t>Мин каникулда “Тизрәк, биегрәк, көчлерәк!” интеллектуал</a:t>
            </a:r>
            <a:r>
              <a:rPr lang="ru-RU" sz="1200" dirty="0" smtClean="0">
                <a:latin typeface="Times New Roman" pitchFamily="18" charset="0"/>
                <a:cs typeface="Times New Roman" pitchFamily="18" charset="0"/>
              </a:rPr>
              <a:t>ь – спорт </a:t>
            </a:r>
            <a:r>
              <a:rPr lang="tt-RU" sz="1200" dirty="0" smtClean="0">
                <a:latin typeface="Times New Roman" pitchFamily="18" charset="0"/>
                <a:cs typeface="Times New Roman" pitchFamily="18" charset="0"/>
              </a:rPr>
              <a:t>уенында катнаштым. Безнең “Ягуар” командасы Олы Арташ мәктәбе командасы белән берләшеп чыгыш ясады</a:t>
            </a:r>
            <a:r>
              <a:rPr lang="tt-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һәм Рәхмәт хаты белән бүләкләнде.</a:t>
            </a:r>
            <a:endParaRPr lang="ru-RU" sz="1200" dirty="0"/>
          </a:p>
        </p:txBody>
      </p:sp>
      <p:sp>
        <p:nvSpPr>
          <p:cNvPr id="17" name="Скругленный прямоугольник 16"/>
          <p:cNvSpPr/>
          <p:nvPr/>
        </p:nvSpPr>
        <p:spPr>
          <a:xfrm>
            <a:off x="691720" y="1187624"/>
            <a:ext cx="6012062" cy="717162"/>
          </a:xfrm>
          <a:prstGeom prst="roundRect">
            <a:avLst/>
          </a:prstGeom>
          <a:solidFill>
            <a:srgbClr val="00B050"/>
          </a:solidFill>
        </p:spPr>
        <p:style>
          <a:lnRef idx="1">
            <a:schemeClr val="accent4"/>
          </a:lnRef>
          <a:fillRef idx="3">
            <a:schemeClr val="accent4"/>
          </a:fillRef>
          <a:effectRef idx="2">
            <a:schemeClr val="accent4"/>
          </a:effectRef>
          <a:fontRef idx="minor">
            <a:schemeClr val="lt1"/>
          </a:fontRef>
        </p:style>
        <p:txBody>
          <a:bodyPr rtlCol="0" anchor="ctr"/>
          <a:lstStyle/>
          <a:p>
            <a:r>
              <a:rPr lang="tt-RU" sz="1400" dirty="0" smtClean="0">
                <a:solidFill>
                  <a:schemeClr val="tx1"/>
                </a:solidFill>
                <a:latin typeface="Times New Roman" pitchFamily="18" charset="0"/>
                <a:cs typeface="Times New Roman" pitchFamily="18" charset="0"/>
              </a:rPr>
              <a:t>Безнең укучылар каникулны бик ярата. Алар аны ничек уздырдылар икән? Әйдәгез, үзләрен тыңлап карыйк әле.</a:t>
            </a:r>
            <a:endParaRPr lang="ru-RU" sz="1400" dirty="0">
              <a:solidFill>
                <a:schemeClr val="tx1"/>
              </a:solidFill>
              <a:latin typeface="Times New Roman" pitchFamily="18" charset="0"/>
              <a:cs typeface="Times New Roman" pitchFamily="18" charset="0"/>
            </a:endParaRPr>
          </a:p>
        </p:txBody>
      </p:sp>
      <p:pic>
        <p:nvPicPr>
          <p:cNvPr id="8" name="Рисунок 7"/>
          <p:cNvPicPr/>
          <p:nvPr/>
        </p:nvPicPr>
        <p:blipFill rotWithShape="1">
          <a:blip r:embed="rId3">
            <a:extLst>
              <a:ext uri="{28A0092B-C50C-407E-A947-70E740481C1C}">
                <a14:useLocalDpi xmlns:a14="http://schemas.microsoft.com/office/drawing/2010/main" val="0"/>
              </a:ext>
            </a:extLst>
          </a:blip>
          <a:srcRect l="14462" t="4660" r="17030" b="30640"/>
          <a:stretch/>
        </p:blipFill>
        <p:spPr bwMode="auto">
          <a:xfrm>
            <a:off x="1056377" y="4644008"/>
            <a:ext cx="1227907" cy="1673136"/>
          </a:xfrm>
          <a:prstGeom prst="rect">
            <a:avLst/>
          </a:prstGeom>
          <a:noFill/>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519" y="1883465"/>
            <a:ext cx="1049592" cy="1357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3876" y="4969315"/>
            <a:ext cx="1160235" cy="156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Горизонтальный свиток 10"/>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2   5 бит</a:t>
            </a:r>
            <a:endParaRPr lang="ru-RU" sz="1200" dirty="0">
              <a:solidFill>
                <a:schemeClr val="tx1"/>
              </a:solidFill>
              <a:latin typeface="Times New Roman" pitchFamily="18" charset="0"/>
              <a:cs typeface="Times New Roman" pitchFamily="18" charset="0"/>
            </a:endParaRPr>
          </a:p>
        </p:txBody>
      </p:sp>
      <p:pic>
        <p:nvPicPr>
          <p:cNvPr id="4" name="Picture 2" descr="C:\Users\ramzia\Desktop\kaniku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0648" y="2183438"/>
            <a:ext cx="3172269" cy="211484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24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340768" y="467544"/>
            <a:ext cx="5133254" cy="5040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tt-RU" sz="3200" dirty="0" smtClean="0">
                <a:solidFill>
                  <a:srgbClr val="FF0000"/>
                </a:solidFill>
                <a:latin typeface="Times New Roman" pitchFamily="18" charset="0"/>
                <a:cs typeface="Times New Roman" pitchFamily="18" charset="0"/>
              </a:rPr>
              <a:t>езнең әниләр</a:t>
            </a:r>
            <a:endParaRPr lang="ru-RU" sz="3200" dirty="0">
              <a:solidFill>
                <a:srgbClr val="FF0000"/>
              </a:solidFill>
              <a:latin typeface="Times New Roman" pitchFamily="18" charset="0"/>
              <a:cs typeface="Times New Roman" pitchFamily="18" charset="0"/>
            </a:endParaRPr>
          </a:p>
        </p:txBody>
      </p:sp>
      <p:sp>
        <p:nvSpPr>
          <p:cNvPr id="22" name="Скругленный прямоугольник 21"/>
          <p:cNvSpPr/>
          <p:nvPr/>
        </p:nvSpPr>
        <p:spPr>
          <a:xfrm>
            <a:off x="461354" y="582986"/>
            <a:ext cx="6264696" cy="57606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t-RU" sz="3200" dirty="0" smtClean="0">
                <a:solidFill>
                  <a:srgbClr val="FF0000"/>
                </a:solidFill>
                <a:latin typeface="Times New Roman" pitchFamily="18" charset="0"/>
                <a:cs typeface="Times New Roman" pitchFamily="18" charset="0"/>
              </a:rPr>
              <a:t> Ана – бөек исем</a:t>
            </a:r>
            <a:endParaRPr lang="ru-RU" sz="3200" dirty="0">
              <a:solidFill>
                <a:srgbClr val="FF0000"/>
              </a:solidFill>
              <a:latin typeface="Times New Roman" pitchFamily="18" charset="0"/>
              <a:cs typeface="Times New Roman" pitchFamily="18" charset="0"/>
            </a:endParaRPr>
          </a:p>
        </p:txBody>
      </p:sp>
      <p:sp>
        <p:nvSpPr>
          <p:cNvPr id="23" name="Прямоугольник с двумя вырезанными противолежащими углами 22"/>
          <p:cNvSpPr/>
          <p:nvPr/>
        </p:nvSpPr>
        <p:spPr>
          <a:xfrm>
            <a:off x="1701365" y="1259632"/>
            <a:ext cx="4955901" cy="1440160"/>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tt-RU" sz="1600" dirty="0" smtClean="0">
                <a:solidFill>
                  <a:schemeClr val="tx1"/>
                </a:solidFill>
                <a:latin typeface="Times New Roman" pitchFamily="18" charset="0"/>
                <a:cs typeface="Times New Roman" pitchFamily="18" charset="0"/>
              </a:rPr>
              <a:t>* </a:t>
            </a:r>
            <a:r>
              <a:rPr lang="tt-RU" dirty="0" smtClean="0">
                <a:solidFill>
                  <a:schemeClr val="tx1"/>
                </a:solidFill>
                <a:latin typeface="Times New Roman" pitchFamily="18" charset="0"/>
                <a:cs typeface="Times New Roman" pitchFamily="18" charset="0"/>
              </a:rPr>
              <a:t>Ана яхшылыгын авырсаң белерсең.</a:t>
            </a:r>
          </a:p>
          <a:p>
            <a:r>
              <a:rPr lang="tt-RU" dirty="0" smtClean="0">
                <a:solidFill>
                  <a:schemeClr val="tx1"/>
                </a:solidFill>
                <a:latin typeface="Times New Roman" pitchFamily="18" charset="0"/>
                <a:cs typeface="Times New Roman" pitchFamily="18" charset="0"/>
              </a:rPr>
              <a:t>* Ана - шәфкат</a:t>
            </a:r>
            <a:r>
              <a:rPr lang="ru-RU" dirty="0" smtClean="0">
                <a:solidFill>
                  <a:schemeClr val="tx1"/>
                </a:solidFill>
                <a:latin typeface="Times New Roman" pitchFamily="18" charset="0"/>
                <a:cs typeface="Times New Roman" pitchFamily="18" charset="0"/>
              </a:rPr>
              <a:t>ь</a:t>
            </a:r>
            <a:r>
              <a:rPr lang="tt-RU" dirty="0" smtClean="0">
                <a:solidFill>
                  <a:schemeClr val="tx1"/>
                </a:solidFill>
                <a:latin typeface="Times New Roman" pitchFamily="18" charset="0"/>
                <a:cs typeface="Times New Roman" pitchFamily="18" charset="0"/>
              </a:rPr>
              <a:t> диңгезе.</a:t>
            </a:r>
          </a:p>
          <a:p>
            <a:r>
              <a:rPr lang="tt-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Анасыз</a:t>
            </a:r>
            <a:r>
              <a:rPr lang="ru-RU" dirty="0" smtClean="0">
                <a:solidFill>
                  <a:schemeClr val="tx1"/>
                </a:solidFill>
                <a:latin typeface="Times New Roman" pitchFamily="18" charset="0"/>
                <a:cs typeface="Times New Roman" pitchFamily="18" charset="0"/>
              </a:rPr>
              <a:t> корт бал </a:t>
            </a:r>
            <a:r>
              <a:rPr lang="ru-RU" dirty="0" err="1" smtClean="0">
                <a:solidFill>
                  <a:schemeClr val="tx1"/>
                </a:solidFill>
                <a:latin typeface="Times New Roman" pitchFamily="18" charset="0"/>
                <a:cs typeface="Times New Roman" pitchFamily="18" charset="0"/>
              </a:rPr>
              <a:t>җыймас</a:t>
            </a:r>
            <a:r>
              <a:rPr lang="ru-RU" dirty="0" smtClean="0">
                <a:solidFill>
                  <a:schemeClr val="tx1"/>
                </a:solidFill>
                <a:latin typeface="Times New Roman" pitchFamily="18" charset="0"/>
                <a:cs typeface="Times New Roman" pitchFamily="18" charset="0"/>
              </a:rPr>
              <a:t>, бал </a:t>
            </a:r>
            <a:r>
              <a:rPr lang="ru-RU" dirty="0" err="1" smtClean="0">
                <a:solidFill>
                  <a:schemeClr val="tx1"/>
                </a:solidFill>
                <a:latin typeface="Times New Roman" pitchFamily="18" charset="0"/>
                <a:cs typeface="Times New Roman" pitchFamily="18" charset="0"/>
              </a:rPr>
              <a:t>җыйса</a:t>
            </a:r>
            <a:r>
              <a:rPr lang="ru-RU" dirty="0" smtClean="0">
                <a:solidFill>
                  <a:schemeClr val="tx1"/>
                </a:solidFill>
                <a:latin typeface="Times New Roman" pitchFamily="18" charset="0"/>
                <a:cs typeface="Times New Roman" pitchFamily="18" charset="0"/>
              </a:rPr>
              <a:t> да мул </a:t>
            </a:r>
            <a:r>
              <a:rPr lang="ru-RU" dirty="0" err="1" smtClean="0">
                <a:solidFill>
                  <a:schemeClr val="tx1"/>
                </a:solidFill>
                <a:latin typeface="Times New Roman" pitchFamily="18" charset="0"/>
                <a:cs typeface="Times New Roman" pitchFamily="18" charset="0"/>
              </a:rPr>
              <a:t>җыймас</a:t>
            </a:r>
            <a:r>
              <a:rPr lang="ru-RU" dirty="0" smtClean="0">
                <a:solidFill>
                  <a:schemeClr val="tx1"/>
                </a:solidFill>
                <a:latin typeface="Times New Roman" pitchFamily="18" charset="0"/>
                <a:cs typeface="Times New Roman" pitchFamily="18" charset="0"/>
              </a:rPr>
              <a:t>.</a:t>
            </a:r>
          </a:p>
          <a:p>
            <a:endParaRPr lang="ru-RU" dirty="0" smtClean="0">
              <a:solidFill>
                <a:schemeClr val="tx1"/>
              </a:solidFill>
              <a:latin typeface="Times New Roman" pitchFamily="18" charset="0"/>
              <a:cs typeface="Times New Roman" pitchFamily="18" charset="0"/>
            </a:endParaRPr>
          </a:p>
          <a:p>
            <a:endParaRPr lang="ru-RU" sz="1200" dirty="0">
              <a:solidFill>
                <a:schemeClr val="tx1"/>
              </a:solidFill>
              <a:latin typeface="Times New Roman" pitchFamily="18" charset="0"/>
              <a:cs typeface="Times New Roman" pitchFamily="18" charset="0"/>
            </a:endParaRPr>
          </a:p>
        </p:txBody>
      </p:sp>
      <p:sp>
        <p:nvSpPr>
          <p:cNvPr id="24" name="Прямоугольник с двумя скругленными противолежащими углами 23"/>
          <p:cNvSpPr/>
          <p:nvPr/>
        </p:nvSpPr>
        <p:spPr>
          <a:xfrm>
            <a:off x="226328" y="4572001"/>
            <a:ext cx="3132348" cy="2304256"/>
          </a:xfrm>
          <a:prstGeom prst="round2DiagRect">
            <a:avLst>
              <a:gd name="adj1" fmla="val 16667"/>
              <a:gd name="adj2" fmla="val 5687"/>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endParaRPr lang="ru-RU" sz="1400" dirty="0" smtClean="0">
              <a:solidFill>
                <a:schemeClr val="tx1"/>
              </a:solidFill>
              <a:latin typeface="Times New Roman" pitchFamily="18" charset="0"/>
              <a:cs typeface="Times New Roman" pitchFamily="18" charset="0"/>
            </a:endParaRPr>
          </a:p>
          <a:p>
            <a:r>
              <a:rPr lang="tt-RU" sz="1400" dirty="0">
                <a:solidFill>
                  <a:schemeClr val="tx1"/>
                </a:solidFill>
                <a:latin typeface="Times New Roman" pitchFamily="18" charset="0"/>
                <a:cs typeface="Times New Roman" pitchFamily="18" charset="0"/>
              </a:rPr>
              <a:t>25 ноябр</a:t>
            </a:r>
            <a:r>
              <a:rPr lang="ru-RU" sz="1400" dirty="0">
                <a:solidFill>
                  <a:schemeClr val="tx1"/>
                </a:solidFill>
                <a:latin typeface="Times New Roman" pitchFamily="18" charset="0"/>
                <a:cs typeface="Times New Roman" pitchFamily="18" charset="0"/>
              </a:rPr>
              <a:t>ь</a:t>
            </a:r>
            <a:r>
              <a:rPr lang="tt-RU" sz="1400" dirty="0">
                <a:solidFill>
                  <a:schemeClr val="tx1"/>
                </a:solidFill>
                <a:latin typeface="Times New Roman" pitchFamily="18" charset="0"/>
                <a:cs typeface="Times New Roman" pitchFamily="18" charset="0"/>
              </a:rPr>
              <a:t> көнне мәктәптә Әниләр көненә багышланган “Әнием - кадерлем” исемле бәйрәм кичәсе үткәрелде. Бәйрәмгә барлык әниләрдә чакырылган иде. Балалар әниләрен үзләренең моңлы җырлары, дәртле биюләре, матур шигыр</a:t>
            </a:r>
            <a:r>
              <a:rPr lang="ru-RU" sz="1400" dirty="0">
                <a:solidFill>
                  <a:schemeClr val="tx1"/>
                </a:solidFill>
                <a:latin typeface="Times New Roman" pitchFamily="18" charset="0"/>
                <a:cs typeface="Times New Roman" pitchFamily="18" charset="0"/>
              </a:rPr>
              <a:t>ь</a:t>
            </a:r>
            <a:r>
              <a:rPr lang="tt-RU" sz="1400" dirty="0">
                <a:solidFill>
                  <a:schemeClr val="tx1"/>
                </a:solidFill>
                <a:latin typeface="Times New Roman" pitchFamily="18" charset="0"/>
                <a:cs typeface="Times New Roman" pitchFamily="18" charset="0"/>
              </a:rPr>
              <a:t>ләре белән сөендерделәр.</a:t>
            </a:r>
            <a:endParaRPr lang="ru-RU" sz="1400" dirty="0">
              <a:solidFill>
                <a:schemeClr val="tx1"/>
              </a:solidFill>
              <a:latin typeface="Times New Roman" pitchFamily="18" charset="0"/>
              <a:cs typeface="Times New Roman" pitchFamily="18" charset="0"/>
            </a:endParaRPr>
          </a:p>
          <a:p>
            <a:endParaRPr lang="ru-RU" sz="1200" dirty="0">
              <a:solidFill>
                <a:schemeClr val="tx1"/>
              </a:solidFill>
              <a:latin typeface="Times New Roman" pitchFamily="18" charset="0"/>
              <a:cs typeface="Times New Roman" pitchFamily="18" charset="0"/>
            </a:endParaRPr>
          </a:p>
        </p:txBody>
      </p:sp>
      <p:pic>
        <p:nvPicPr>
          <p:cNvPr id="3078" name="Picture 6" descr="C:\Users\ramzia\Desktop\Для Анисы газета\IMG-20161126-WA0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8895" y="7020272"/>
            <a:ext cx="3328371" cy="1872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8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17" y="2586887"/>
            <a:ext cx="2755885" cy="1550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084"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068" y="7020272"/>
            <a:ext cx="2859634" cy="18054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8187" y="4260057"/>
            <a:ext cx="1993900" cy="26162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649" y="2586887"/>
            <a:ext cx="1931547" cy="23934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1" name="Горизонтальный свиток 10"/>
          <p:cNvSpPr/>
          <p:nvPr/>
        </p:nvSpPr>
        <p:spPr>
          <a:xfrm>
            <a:off x="713382" y="47500"/>
            <a:ext cx="5760640" cy="564059"/>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3   4 бит</a:t>
            </a:r>
            <a:endParaRPr lang="ru-RU" sz="1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04362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71931" y="3203848"/>
            <a:ext cx="3161907" cy="1999964"/>
          </a:xfrm>
          <a:prstGeom prst="snip1Rect">
            <a:avLst/>
          </a:prstGeom>
          <a:solidFill>
            <a:schemeClr val="bg2">
              <a:lumMod val="5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r>
              <a:rPr lang="ru-RU" sz="1200" dirty="0">
                <a:latin typeface="Times New Roman" pitchFamily="18" charset="0"/>
                <a:cs typeface="Times New Roman" pitchFamily="18" charset="0"/>
              </a:rPr>
              <a:t>9 ноябрь </a:t>
            </a:r>
            <a:r>
              <a:rPr lang="ru-RU" sz="1200" dirty="0" err="1">
                <a:latin typeface="Times New Roman" pitchFamily="18" charset="0"/>
                <a:cs typeface="Times New Roman" pitchFamily="18" charset="0"/>
              </a:rPr>
              <a:t>көнне</a:t>
            </a:r>
            <a:r>
              <a:rPr lang="ru-RU" sz="1200" dirty="0">
                <a:latin typeface="Times New Roman" pitchFamily="18" charset="0"/>
                <a:cs typeface="Times New Roman" pitchFamily="18" charset="0"/>
              </a:rPr>
              <a:t> Олы </a:t>
            </a:r>
            <a:r>
              <a:rPr lang="ru-RU" sz="1200" dirty="0" err="1">
                <a:latin typeface="Times New Roman" pitchFamily="18" charset="0"/>
                <a:cs typeface="Times New Roman" pitchFamily="18" charset="0"/>
              </a:rPr>
              <a:t>Кибәче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урта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гомумбелем</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бирү</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мәктәбендә</a:t>
            </a:r>
            <a:r>
              <a:rPr lang="ru-RU" sz="1200" dirty="0">
                <a:latin typeface="Times New Roman" pitchFamily="18" charset="0"/>
                <a:cs typeface="Times New Roman" pitchFamily="18" charset="0"/>
              </a:rPr>
              <a:t> логопед Валеева Г.Р. </a:t>
            </a:r>
            <a:r>
              <a:rPr lang="ru-RU" sz="1200" dirty="0" err="1">
                <a:latin typeface="Times New Roman" pitchFamily="18" charset="0"/>
                <a:cs typeface="Times New Roman" pitchFamily="18" charset="0"/>
              </a:rPr>
              <a:t>сөйләмдә</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кимчелекләре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булган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балалар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белән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дәрес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үткәрде</a:t>
            </a:r>
            <a:r>
              <a:rPr lang="ru-RU" sz="1200" dirty="0">
                <a:latin typeface="Times New Roman" pitchFamily="18" charset="0"/>
                <a:cs typeface="Times New Roman" pitchFamily="18" charset="0"/>
              </a:rPr>
              <a:t>.</a:t>
            </a:r>
          </a:p>
          <a:p>
            <a:r>
              <a:rPr lang="ru-RU" sz="1200" dirty="0">
                <a:latin typeface="Times New Roman" pitchFamily="18" charset="0"/>
                <a:cs typeface="Times New Roman" pitchFamily="18" charset="0"/>
              </a:rPr>
              <a:t>Психолог </a:t>
            </a:r>
            <a:r>
              <a:rPr lang="ru-RU" sz="1200" dirty="0" err="1">
                <a:latin typeface="Times New Roman" pitchFamily="18" charset="0"/>
                <a:cs typeface="Times New Roman" pitchFamily="18" charset="0"/>
              </a:rPr>
              <a:t>Галиахметова</a:t>
            </a:r>
            <a:r>
              <a:rPr lang="ru-RU" sz="1200" dirty="0">
                <a:latin typeface="Times New Roman" pitchFamily="18" charset="0"/>
                <a:cs typeface="Times New Roman" pitchFamily="18" charset="0"/>
              </a:rPr>
              <a:t> Р.Р. 9, 11 </a:t>
            </a:r>
            <a:r>
              <a:rPr lang="ru-RU" sz="1200" dirty="0" err="1">
                <a:latin typeface="Times New Roman" pitchFamily="18" charset="0"/>
                <a:cs typeface="Times New Roman" pitchFamily="18" charset="0"/>
              </a:rPr>
              <a:t>сыйныф</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укучылары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белән</a:t>
            </a:r>
            <a:r>
              <a:rPr lang="ru-RU" sz="1200" dirty="0">
                <a:latin typeface="Times New Roman" pitchFamily="18" charset="0"/>
                <a:cs typeface="Times New Roman" pitchFamily="18" charset="0"/>
              </a:rPr>
              <a:t> “ЕГЭ, ОГЭ га </a:t>
            </a:r>
            <a:r>
              <a:rPr lang="ru-RU" sz="1200" dirty="0" err="1">
                <a:latin typeface="Times New Roman" pitchFamily="18" charset="0"/>
                <a:cs typeface="Times New Roman" pitchFamily="18" charset="0"/>
              </a:rPr>
              <a:t>психологик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әзерлек</a:t>
            </a:r>
            <a:r>
              <a:rPr lang="ru-RU" sz="1200" dirty="0">
                <a:latin typeface="Times New Roman" pitchFamily="18" charset="0"/>
                <a:cs typeface="Times New Roman" pitchFamily="18" charset="0"/>
              </a:rPr>
              <a:t> “ </a:t>
            </a:r>
            <a:r>
              <a:rPr lang="ru-RU" sz="1200" dirty="0" err="1">
                <a:latin typeface="Times New Roman" pitchFamily="18" charset="0"/>
                <a:cs typeface="Times New Roman" pitchFamily="18" charset="0"/>
              </a:rPr>
              <a:t>темасына</a:t>
            </a:r>
            <a:r>
              <a:rPr lang="ru-RU" sz="1200" dirty="0">
                <a:latin typeface="Times New Roman" pitchFamily="18" charset="0"/>
                <a:cs typeface="Times New Roman" pitchFamily="18" charset="0"/>
              </a:rPr>
              <a:t> тренинг </a:t>
            </a:r>
            <a:r>
              <a:rPr lang="ru-RU" sz="1200" dirty="0" err="1">
                <a:latin typeface="Times New Roman" pitchFamily="18" charset="0"/>
                <a:cs typeface="Times New Roman" pitchFamily="18" charset="0"/>
              </a:rPr>
              <a:t>уздырды</a:t>
            </a:r>
            <a:r>
              <a:rPr lang="ru-RU" sz="1200" dirty="0">
                <a:latin typeface="Times New Roman" pitchFamily="18" charset="0"/>
                <a:cs typeface="Times New Roman" pitchFamily="18" charset="0"/>
              </a:rPr>
              <a:t>. </a:t>
            </a:r>
          </a:p>
        </p:txBody>
      </p:sp>
      <p:sp>
        <p:nvSpPr>
          <p:cNvPr id="3" name="Скругленный прямоугольник 2"/>
          <p:cNvSpPr/>
          <p:nvPr/>
        </p:nvSpPr>
        <p:spPr>
          <a:xfrm>
            <a:off x="3798121" y="5652119"/>
            <a:ext cx="2978769" cy="2840415"/>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t-RU" sz="1200" dirty="0" smtClean="0">
                <a:solidFill>
                  <a:schemeClr val="tx1"/>
                </a:solidFill>
                <a:latin typeface="Times New Roman" pitchFamily="18" charset="0"/>
                <a:cs typeface="Times New Roman" pitchFamily="18" charset="0"/>
              </a:rPr>
              <a:t>  30 ноябр</a:t>
            </a:r>
            <a:r>
              <a:rPr lang="ru-RU" sz="1200" dirty="0" smtClean="0">
                <a:solidFill>
                  <a:schemeClr val="tx1"/>
                </a:solidFill>
                <a:latin typeface="Times New Roman" pitchFamily="18" charset="0"/>
                <a:cs typeface="Times New Roman" pitchFamily="18" charset="0"/>
              </a:rPr>
              <a:t>ь </a:t>
            </a:r>
            <a:r>
              <a:rPr lang="tt-RU" sz="1200" dirty="0" smtClean="0">
                <a:solidFill>
                  <a:schemeClr val="tx1"/>
                </a:solidFill>
                <a:latin typeface="Times New Roman" pitchFamily="18" charset="0"/>
                <a:cs typeface="Times New Roman" pitchFamily="18" charset="0"/>
              </a:rPr>
              <a:t>көнне ГАИ хезмәткәре Закиров Д.Р. </a:t>
            </a:r>
            <a:r>
              <a:rPr lang="tt-RU" sz="1200" dirty="0">
                <a:solidFill>
                  <a:schemeClr val="tx1"/>
                </a:solidFill>
                <a:latin typeface="Times New Roman" pitchFamily="18" charset="0"/>
                <a:cs typeface="Times New Roman" pitchFamily="18" charset="0"/>
              </a:rPr>
              <a:t>м</a:t>
            </a:r>
            <a:r>
              <a:rPr lang="tt-RU" sz="1200" dirty="0" smtClean="0">
                <a:solidFill>
                  <a:schemeClr val="tx1"/>
                </a:solidFill>
                <a:latin typeface="Times New Roman" pitchFamily="18" charset="0"/>
                <a:cs typeface="Times New Roman" pitchFamily="18" charset="0"/>
              </a:rPr>
              <a:t>әктәбебез  укучылары белән очрашты. Ул үзенең чыгышында балиг</a:t>
            </a:r>
            <a:r>
              <a:rPr lang="ru-RU" sz="1200" dirty="0" smtClean="0">
                <a:solidFill>
                  <a:schemeClr val="tx1"/>
                </a:solidFill>
                <a:latin typeface="Times New Roman" pitchFamily="18" charset="0"/>
                <a:cs typeface="Times New Roman" pitchFamily="18" charset="0"/>
              </a:rPr>
              <a:t>ъ </a:t>
            </a:r>
            <a:r>
              <a:rPr lang="tt-RU" sz="1200" dirty="0" smtClean="0">
                <a:solidFill>
                  <a:schemeClr val="tx1"/>
                </a:solidFill>
                <a:latin typeface="Times New Roman" pitchFamily="18" charset="0"/>
                <a:cs typeface="Times New Roman" pitchFamily="18" charset="0"/>
              </a:rPr>
              <a:t>булмаган балалар катнашында юл йөрү кагыйдәләрен бозу очраклары турында сөйләде. 1 – 4 сыйныфларда “Балаларның юлда куркынычсызлыгы”, ә 5 – 11 сыйныфларда “Сезнең куркынычсызлык  сезнең кулларда” темаларына әңгәмә үткәрде.</a:t>
            </a:r>
            <a:endParaRPr lang="ru-RU" sz="1200" dirty="0">
              <a:solidFill>
                <a:schemeClr val="tx1"/>
              </a:solidFill>
              <a:latin typeface="Times New Roman" pitchFamily="18" charset="0"/>
              <a:cs typeface="Times New Roman" pitchFamily="18" charset="0"/>
            </a:endParaRPr>
          </a:p>
        </p:txBody>
      </p:sp>
      <p:sp>
        <p:nvSpPr>
          <p:cNvPr id="16" name="Прямоугольник с двумя вырезанными противолежащими углами 15"/>
          <p:cNvSpPr/>
          <p:nvPr/>
        </p:nvSpPr>
        <p:spPr>
          <a:xfrm>
            <a:off x="3356991" y="531292"/>
            <a:ext cx="3243531" cy="1872208"/>
          </a:xfrm>
          <a:prstGeom prst="snip2DiagRect">
            <a:avLst/>
          </a:prstGeom>
          <a:solidFill>
            <a:srgbClr val="FFFF00"/>
          </a:solidFill>
        </p:spPr>
        <p:style>
          <a:lnRef idx="3">
            <a:schemeClr val="lt1"/>
          </a:lnRef>
          <a:fillRef idx="1">
            <a:schemeClr val="accent3"/>
          </a:fillRef>
          <a:effectRef idx="1">
            <a:schemeClr val="accent3"/>
          </a:effectRef>
          <a:fontRef idx="minor">
            <a:schemeClr val="lt1"/>
          </a:fontRef>
        </p:style>
        <p:txBody>
          <a:bodyPr rtlCol="0" anchor="ctr"/>
          <a:lstStyle/>
          <a:p>
            <a:r>
              <a:rPr lang="tt-RU" sz="1200" dirty="0" smtClean="0">
                <a:solidFill>
                  <a:schemeClr val="tx1"/>
                </a:solidFill>
                <a:latin typeface="Times New Roman" pitchFamily="18" charset="0"/>
                <a:cs typeface="Times New Roman" pitchFamily="18" charset="0"/>
              </a:rPr>
              <a:t>8 ноябр</a:t>
            </a:r>
            <a:r>
              <a:rPr lang="ru-RU" sz="1200" dirty="0" smtClean="0">
                <a:solidFill>
                  <a:schemeClr val="tx1"/>
                </a:solidFill>
                <a:latin typeface="Times New Roman" pitchFamily="18" charset="0"/>
                <a:cs typeface="Times New Roman" pitchFamily="18" charset="0"/>
              </a:rPr>
              <a:t>ь </a:t>
            </a:r>
            <a:r>
              <a:rPr lang="ru-RU" sz="1200" dirty="0" err="1" smtClean="0">
                <a:solidFill>
                  <a:schemeClr val="tx1"/>
                </a:solidFill>
                <a:latin typeface="Times New Roman" pitchFamily="18" charset="0"/>
                <a:cs typeface="Times New Roman" pitchFamily="18" charset="0"/>
              </a:rPr>
              <a:t>көнне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мәктәбебез</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дә</a:t>
            </a:r>
            <a:r>
              <a:rPr lang="ru-RU" sz="1200" dirty="0" smtClean="0">
                <a:solidFill>
                  <a:schemeClr val="tx1"/>
                </a:solidFill>
                <a:latin typeface="Times New Roman" pitchFamily="18" charset="0"/>
                <a:cs typeface="Times New Roman" pitchFamily="18" charset="0"/>
              </a:rPr>
              <a:t> ГТО </a:t>
            </a:r>
            <a:r>
              <a:rPr lang="ru-RU" sz="1200" dirty="0" err="1" smtClean="0">
                <a:solidFill>
                  <a:schemeClr val="tx1"/>
                </a:solidFill>
                <a:latin typeface="Times New Roman" pitchFamily="18" charset="0"/>
                <a:cs typeface="Times New Roman" pitchFamily="18" charset="0"/>
              </a:rPr>
              <a:t>нормаларын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тапшыру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буенча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көзге</a:t>
            </a:r>
            <a:r>
              <a:rPr lang="ru-RU" sz="1200" dirty="0" smtClean="0">
                <a:solidFill>
                  <a:schemeClr val="tx1"/>
                </a:solidFill>
                <a:latin typeface="Times New Roman" pitchFamily="18" charset="0"/>
                <a:cs typeface="Times New Roman" pitchFamily="18" charset="0"/>
              </a:rPr>
              <a:t> сессия узды. </a:t>
            </a:r>
            <a:r>
              <a:rPr lang="ru-RU" sz="1200" dirty="0" err="1" smtClean="0">
                <a:solidFill>
                  <a:schemeClr val="tx1"/>
                </a:solidFill>
                <a:latin typeface="Times New Roman" pitchFamily="18" charset="0"/>
                <a:cs typeface="Times New Roman" pitchFamily="18" charset="0"/>
              </a:rPr>
              <a:t>Биредә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белем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алучы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укучылар</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турникта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күтәрелү</a:t>
            </a:r>
            <a:r>
              <a:rPr lang="ru-RU" sz="1200" dirty="0" smtClean="0">
                <a:solidFill>
                  <a:schemeClr val="tx1"/>
                </a:solidFill>
                <a:latin typeface="Times New Roman" pitchFamily="18" charset="0"/>
                <a:cs typeface="Times New Roman" pitchFamily="18" charset="0"/>
              </a:rPr>
              <a:t>, аркада </a:t>
            </a:r>
            <a:r>
              <a:rPr lang="ru-RU" sz="1200" dirty="0" err="1" smtClean="0">
                <a:solidFill>
                  <a:schemeClr val="tx1"/>
                </a:solidFill>
                <a:latin typeface="Times New Roman" pitchFamily="18" charset="0"/>
                <a:cs typeface="Times New Roman" pitchFamily="18" charset="0"/>
              </a:rPr>
              <a:t>яткан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хәлдә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гәүдәне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күтәрү</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кул</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белән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таянып</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яткан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килеш</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иелү</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һәм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күтәрелү</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йөгерү</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буенча</a:t>
            </a:r>
            <a:r>
              <a:rPr lang="ru-RU" sz="1200" dirty="0" smtClean="0">
                <a:solidFill>
                  <a:schemeClr val="tx1"/>
                </a:solidFill>
                <a:latin typeface="Times New Roman" pitchFamily="18" charset="0"/>
                <a:cs typeface="Times New Roman" pitchFamily="18" charset="0"/>
              </a:rPr>
              <a:t> зачет </a:t>
            </a:r>
            <a:r>
              <a:rPr lang="ru-RU" sz="1200" dirty="0" err="1" smtClean="0">
                <a:solidFill>
                  <a:schemeClr val="tx1"/>
                </a:solidFill>
                <a:latin typeface="Times New Roman" pitchFamily="18" charset="0"/>
                <a:cs typeface="Times New Roman" pitchFamily="18" charset="0"/>
              </a:rPr>
              <a:t>тапшырды</a:t>
            </a:r>
            <a:r>
              <a:rPr lang="ru-RU" sz="1200" dirty="0" smtClean="0">
                <a:solidFill>
                  <a:schemeClr val="tx1"/>
                </a:solidFill>
                <a:latin typeface="Times New Roman" pitchFamily="18" charset="0"/>
                <a:cs typeface="Times New Roman" pitchFamily="18" charset="0"/>
              </a:rPr>
              <a:t>.</a:t>
            </a:r>
            <a:endParaRPr lang="ru-RU" sz="1200" dirty="0">
              <a:solidFill>
                <a:schemeClr val="tx1"/>
              </a:solidFill>
              <a:latin typeface="Times New Roman" pitchFamily="18" charset="0"/>
              <a:cs typeface="Times New Roman" pitchFamily="18" charset="0"/>
            </a:endParaRPr>
          </a:p>
        </p:txBody>
      </p:sp>
      <p:pic>
        <p:nvPicPr>
          <p:cNvPr id="1026" name="Picture 2" descr="C:\Users\ramzia\Desktop\Аниса Аюповна\20161109_0859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8861" y="3203848"/>
            <a:ext cx="3096297" cy="20066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7" name="Picture 2" descr="C:\Users\ramzia\Desktop\Для газеты\IMG-20161108-WA00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081" y="531293"/>
            <a:ext cx="3059229" cy="194181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084" y="6012160"/>
            <a:ext cx="3363777" cy="225684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8" name="Горизонтальный свиток 7"/>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3   </a:t>
            </a:r>
            <a:r>
              <a:rPr lang="tt-RU" sz="1200" dirty="0">
                <a:solidFill>
                  <a:schemeClr val="tx1"/>
                </a:solidFill>
                <a:latin typeface="Times New Roman" pitchFamily="18" charset="0"/>
                <a:cs typeface="Times New Roman" pitchFamily="18" charset="0"/>
              </a:rPr>
              <a:t>3</a:t>
            </a:r>
            <a:r>
              <a:rPr lang="tt-RU" sz="1200" dirty="0" smtClean="0">
                <a:solidFill>
                  <a:schemeClr val="tx1"/>
                </a:solidFill>
                <a:latin typeface="Times New Roman" pitchFamily="18" charset="0"/>
                <a:cs typeface="Times New Roman" pitchFamily="18" charset="0"/>
              </a:rPr>
              <a:t> бит</a:t>
            </a:r>
            <a:endParaRPr lang="ru-RU" sz="1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22300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88640" y="683568"/>
            <a:ext cx="6552728" cy="83529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tt-RU" sz="1000" dirty="0">
                <a:solidFill>
                  <a:schemeClr val="tx1"/>
                </a:solidFill>
                <a:latin typeface="Times New Roman" pitchFamily="18" charset="0"/>
                <a:cs typeface="Times New Roman" pitchFamily="18" charset="0"/>
              </a:rPr>
              <a:t> </a:t>
            </a:r>
            <a:r>
              <a:rPr lang="tt-RU" sz="1000" dirty="0" smtClean="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a:t>
            </a:r>
            <a:r>
              <a:rPr lang="tt-RU" sz="1100" b="1" dirty="0" smtClean="0">
                <a:solidFill>
                  <a:schemeClr val="tx1"/>
                </a:solidFill>
                <a:latin typeface="Times New Roman" pitchFamily="18" charset="0"/>
                <a:cs typeface="Times New Roman" pitchFamily="18" charset="0"/>
              </a:rPr>
              <a:t>Өмет </a:t>
            </a:r>
            <a:r>
              <a:rPr lang="tt-RU" sz="1100" b="1" dirty="0">
                <a:solidFill>
                  <a:schemeClr val="tx1"/>
                </a:solidFill>
                <a:latin typeface="Times New Roman" pitchFamily="18" charset="0"/>
                <a:cs typeface="Times New Roman" pitchFamily="18" charset="0"/>
              </a:rPr>
              <a:t>чаткысы</a:t>
            </a:r>
            <a:endParaRPr lang="ru-RU" sz="1100" b="1" dirty="0">
              <a:solidFill>
                <a:schemeClr val="tx1"/>
              </a:solidFill>
              <a:latin typeface="Times New Roman" pitchFamily="18" charset="0"/>
              <a:cs typeface="Times New Roman" pitchFamily="18" charset="0"/>
            </a:endParaRPr>
          </a:p>
          <a:p>
            <a:pPr algn="just"/>
            <a:r>
              <a:rPr lang="tt-RU" sz="1100" dirty="0" smtClean="0">
                <a:solidFill>
                  <a:schemeClr val="tx1"/>
                </a:solidFill>
                <a:latin typeface="Times New Roman" pitchFamily="18" charset="0"/>
                <a:cs typeface="Times New Roman" pitchFamily="18" charset="0"/>
              </a:rPr>
              <a:t>        Иртәдән </a:t>
            </a:r>
            <a:r>
              <a:rPr lang="tt-RU" sz="1100" dirty="0">
                <a:solidFill>
                  <a:schemeClr val="tx1"/>
                </a:solidFill>
                <a:latin typeface="Times New Roman" pitchFamily="18" charset="0"/>
                <a:cs typeface="Times New Roman" pitchFamily="18" charset="0"/>
              </a:rPr>
              <a:t>кыздыра башлаган кояшны кинәт кара болытлар каплап алды. Эшчән бал кортлары, безелдек чебен – черкиләр, ниндидер хәвеф буласын сизенгәндәй, кайсы - кая таралып бетте. Зөләйха апа кечкенә кызы Хәтирәнең сулкылдап елаган тавышына өйгә йөгереп керде. </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Әнием, мин бүген әллә нинди төш күрдем. Мин бик курыктым, әнием. Авылга бүреләр килгән. Берсе әтиемә ташланды...</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Аллага шөкер, - диде Зөләйха апа. – Берәр җирең авыртамы әллә дип торам. Төш кенә күргәнсең икән. Әтиең тышта , кызым. Иртәнге эшләрен бетерер дә бергәләп чәй эчәрбез. Мин бик тәмле итеп күзикмәк пешердем. Әйдә, ю битләреңне, кызым, иренеп ятма. </a:t>
            </a:r>
            <a:endParaRPr lang="ru-RU" sz="1100" dirty="0" smtClean="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Галим абый өйгә кергәч, барысы да табын янына җыелды. Табын түрендә кукыраеп самовар җырлап утыра. Өйгә зәңгәр төтен аралаш тәмле май исе чыккан. Сөтле чәйгә әнисе һәрвакыттагыча зәңгәр мәтрүшкә салырга да онытмаган. Бүген бигрәкләр дә бәхетле итеп сизде үзен Хәтирә. Барың бергә җыелып табын янында чәй эчүдән дә бәхетле чак бармы икән дөньяда?!</a:t>
            </a:r>
            <a:endParaRPr lang="ru-RU" sz="1100" dirty="0" smtClean="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Әти-әнисе </a:t>
            </a:r>
            <a:r>
              <a:rPr lang="tt-RU" sz="1100" dirty="0">
                <a:solidFill>
                  <a:schemeClr val="tx1"/>
                </a:solidFill>
                <a:latin typeface="Times New Roman" pitchFamily="18" charset="0"/>
                <a:cs typeface="Times New Roman" pitchFamily="18" charset="0"/>
              </a:rPr>
              <a:t>эшкә киткәч, кыз, көндәгечә, яраткан курчакларын кулына алды. Әнисе калдык – постыклардан тегеп биргән киемнәрне әле берсенә, әле икенчесенә киертеп туйганчы уйнады ул. Ә аннары дус кызлары Разыяларга таба атлады. Ләкин алар капка төбендә җыелып торган кешеләрне күргәч, Хәтирә әллә нигә куркуга калды. Якынрак баргач, аларның сүзләреннән,   кайгылы йөзләреннән ниндидер шомлы сугыш башлануы турында ишетте Һәм бөтен көченә өйләренә таба йөгерде . Шул арада Зөләйха апа белән Галим абый да кайтып җитте. Чыннан да, ниндидер явыз фашистларның безнең илгә басып керүе, Галим абыйның бүген үк сугышка китәчәген белде кыз. Әнисе берөзлексез елый, үзе калтыранган куллары белән төенчекләр төйни. Әтисе берткутамый нәни кызының чәченнән сыпыра, бердәнбер сабыена нәрсәләрдер өйрәтә, әнисенә бәләкәй ярдәмче булырга куша...</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Хәтирә </a:t>
            </a:r>
            <a:r>
              <a:rPr lang="tt-RU" sz="1100" dirty="0">
                <a:solidFill>
                  <a:schemeClr val="tx1"/>
                </a:solidFill>
                <a:latin typeface="Times New Roman" pitchFamily="18" charset="0"/>
                <a:cs typeface="Times New Roman" pitchFamily="18" charset="0"/>
              </a:rPr>
              <a:t>әтисен әнисе белән басу капкасына кадәр озата барды. Галим абый елтырап торган кап-кара күзле бәләкәй кызын  күкрәгенә кысты да капка баганасына утыртып куйды.</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Мин бик тиздән кайтырмын, Зөләйхам. Үзегезне саклагыз. Кайта алмасам, Хәтирәмне укыт, укытучы ит...- диде дә иптәшләре утырган машинага таба йөгерде.  </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Инде </a:t>
            </a:r>
            <a:r>
              <a:rPr lang="tt-RU" sz="1100" dirty="0">
                <a:solidFill>
                  <a:schemeClr val="tx1"/>
                </a:solidFill>
                <a:latin typeface="Times New Roman" pitchFamily="18" charset="0"/>
                <a:cs typeface="Times New Roman" pitchFamily="18" charset="0"/>
              </a:rPr>
              <a:t>бу көннәргә ничә еллар үтсә дә, Хәтирә аларны бүгенгедәй хәтерли. Басу капкасы төбенә ничә тапкырлар әтисен карарга килгәнен инде ул хәтерләми. Үзәкләргә үткән ул сугыш әчесе бүген дә йөрәкне әчеттерә. Инде ничә яшьтә булуына карамастан,  бер генә Җиңү бәйрәмен дә күз яшьләрсез каршы ала алмый ул. Һаман да ниндидер могҗиза булыр да басу капкасыннан әтисе кайтып керер кебек тоела аңа. </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Рәхмәт </a:t>
            </a:r>
            <a:r>
              <a:rPr lang="tt-RU" sz="1100" dirty="0">
                <a:solidFill>
                  <a:schemeClr val="tx1"/>
                </a:solidFill>
                <a:latin typeface="Times New Roman" pitchFamily="18" charset="0"/>
                <a:cs typeface="Times New Roman" pitchFamily="18" charset="0"/>
              </a:rPr>
              <a:t>әнисенә, тартып - сузып булса да тормышны алып барды ул. Инде ачка үләбез дигәндә, Аллаһы Тәгалә тагын бер җаен бирде. Башта әтисеннән сирәк –мирәк  килеп торган хатлар кисәк туктап калды. Шушы билгесезлек бигрәк тә авыр булды. Инде Җиңү сәгате дә сукты. Галим абыйның бары хәбәрсез югалуы турында гына билгеле булды. Тормышлар әкренләп алга барды. Авырлыклар да онытыла башлады. Ә иң мөһиме – Хәтирә укытучы булды. Әнисе, иренең теләген үтәү өчен, бөтен барлыгын биреп тырышты. Кыз да сынатмады, нәфрәтләнеп, гарьләнеп, үҗәтләнеп бу сынауны җиңеп чыкты. Юлда җәяү йөрүләр, ачка, киемгә тилмерүләр дә укытучы буласы килү теләген сүндерә алмады. Бүген инде карчык лаеклы ялда. Янында яраткан ире, берсенннән – берсе әйбәт ике кызы бар. Оныклар сөю дә насыйп булды аңа. Әмма әтисезлек әчесе генә йөрәкне гомер буе туктаусыз кимереп торды. Бүген дә урамнан берәр ятрак кеше үтсә, ул тизрәк күзлеген алып тәрәзәгә каплана. Бәлки әтиседер... Их, хыяллар чынга ашса икән ул!</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a:t>
            </a:r>
            <a:r>
              <a:rPr lang="tt-RU" sz="1100" dirty="0" smtClean="0">
                <a:solidFill>
                  <a:schemeClr val="tx1"/>
                </a:solidFill>
                <a:latin typeface="Times New Roman" pitchFamily="18" charset="0"/>
                <a:cs typeface="Times New Roman" pitchFamily="18" charset="0"/>
              </a:rPr>
              <a:t> </a:t>
            </a:r>
            <a:r>
              <a:rPr lang="tt-RU" sz="1100" dirty="0">
                <a:solidFill>
                  <a:schemeClr val="tx1"/>
                </a:solidFill>
                <a:latin typeface="Times New Roman" pitchFamily="18" charset="0"/>
                <a:cs typeface="Times New Roman" pitchFamily="18" charset="0"/>
              </a:rPr>
              <a:t>Гафиятова </a:t>
            </a:r>
            <a:r>
              <a:rPr lang="tt-RU" sz="1100" dirty="0" smtClean="0">
                <a:solidFill>
                  <a:schemeClr val="tx1"/>
                </a:solidFill>
                <a:latin typeface="Times New Roman" pitchFamily="18" charset="0"/>
                <a:cs typeface="Times New Roman" pitchFamily="18" charset="0"/>
              </a:rPr>
              <a:t>Илзия,</a:t>
            </a:r>
            <a:endParaRPr lang="ru-RU" sz="1100" dirty="0">
              <a:solidFill>
                <a:schemeClr val="tx1"/>
              </a:solidFill>
              <a:latin typeface="Times New Roman" pitchFamily="18" charset="0"/>
              <a:cs typeface="Times New Roman" pitchFamily="18" charset="0"/>
            </a:endParaRPr>
          </a:p>
          <a:p>
            <a:pPr algn="just"/>
            <a:r>
              <a:rPr lang="tt-RU" sz="1100" dirty="0">
                <a:solidFill>
                  <a:schemeClr val="tx1"/>
                </a:solidFill>
                <a:latin typeface="Times New Roman" pitchFamily="18" charset="0"/>
                <a:cs typeface="Times New Roman" pitchFamily="18" charset="0"/>
              </a:rPr>
              <a:t>                                                                                                               7</a:t>
            </a:r>
            <a:r>
              <a:rPr lang="tt-RU" sz="1100" dirty="0" smtClean="0">
                <a:solidFill>
                  <a:schemeClr val="tx1"/>
                </a:solidFill>
                <a:latin typeface="Times New Roman" pitchFamily="18" charset="0"/>
                <a:cs typeface="Times New Roman" pitchFamily="18" charset="0"/>
              </a:rPr>
              <a:t> нче </a:t>
            </a:r>
            <a:r>
              <a:rPr lang="tt-RU" sz="1100" dirty="0">
                <a:solidFill>
                  <a:schemeClr val="tx1"/>
                </a:solidFill>
                <a:latin typeface="Times New Roman" pitchFamily="18" charset="0"/>
                <a:cs typeface="Times New Roman" pitchFamily="18" charset="0"/>
              </a:rPr>
              <a:t>сыйныф укучысы</a:t>
            </a:r>
            <a:r>
              <a:rPr lang="tt-RU" sz="1000" dirty="0">
                <a:solidFill>
                  <a:schemeClr val="tx1"/>
                </a:solidFill>
                <a:latin typeface="Times New Roman" pitchFamily="18" charset="0"/>
                <a:cs typeface="Times New Roman" pitchFamily="18" charset="0"/>
              </a:rPr>
              <a:t>                                                               </a:t>
            </a:r>
            <a:endParaRPr lang="ru-RU" sz="1000" dirty="0">
              <a:solidFill>
                <a:schemeClr val="tx1"/>
              </a:solidFill>
              <a:latin typeface="Times New Roman" pitchFamily="18" charset="0"/>
              <a:cs typeface="Times New Roman" pitchFamily="18" charset="0"/>
            </a:endParaRPr>
          </a:p>
          <a:p>
            <a:r>
              <a:rPr lang="tt-RU" sz="1000" dirty="0">
                <a:solidFill>
                  <a:schemeClr val="tx1"/>
                </a:solidFill>
                <a:latin typeface="Times New Roman" pitchFamily="18" charset="0"/>
                <a:cs typeface="Times New Roman" pitchFamily="18" charset="0"/>
              </a:rPr>
              <a:t> </a:t>
            </a:r>
            <a:endParaRPr lang="ru-RU" sz="1000" dirty="0">
              <a:solidFill>
                <a:schemeClr val="tx1"/>
              </a:solidFill>
              <a:latin typeface="Times New Roman" pitchFamily="18" charset="0"/>
              <a:cs typeface="Times New Roman" pitchFamily="18" charset="0"/>
            </a:endParaRPr>
          </a:p>
        </p:txBody>
      </p:sp>
      <p:sp>
        <p:nvSpPr>
          <p:cNvPr id="4" name="Горизонтальный свиток 3"/>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rgbClr val="C00000"/>
                </a:solidFill>
                <a:latin typeface="Times New Roman" pitchFamily="18" charset="0"/>
                <a:cs typeface="Times New Roman" pitchFamily="18" charset="0"/>
              </a:rPr>
              <a:t>“Ай нурлары”                   2016 ел              Ноябр</a:t>
            </a:r>
            <a:r>
              <a:rPr lang="ru-RU" sz="1200" dirty="0" smtClean="0">
                <a:solidFill>
                  <a:srgbClr val="C00000"/>
                </a:solidFill>
                <a:latin typeface="Times New Roman" pitchFamily="18" charset="0"/>
                <a:cs typeface="Times New Roman" pitchFamily="18" charset="0"/>
              </a:rPr>
              <a:t>ь</a:t>
            </a:r>
            <a:r>
              <a:rPr lang="tt-RU" sz="1200" dirty="0" smtClean="0">
                <a:solidFill>
                  <a:srgbClr val="C00000"/>
                </a:solidFill>
                <a:latin typeface="Times New Roman" pitchFamily="18" charset="0"/>
                <a:cs typeface="Times New Roman" pitchFamily="18" charset="0"/>
              </a:rPr>
              <a:t>          № 3   6 бит</a:t>
            </a:r>
            <a:endParaRPr lang="ru-RU" sz="12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3003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4"/>
          <p:cNvSpPr>
            <a:spLocks noChangeArrowheads="1" noChangeShapeType="1" noTextEdit="1"/>
          </p:cNvSpPr>
          <p:nvPr/>
        </p:nvSpPr>
        <p:spPr bwMode="auto">
          <a:xfrm>
            <a:off x="691890" y="586929"/>
            <a:ext cx="5676900" cy="4778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buNone/>
            </a:pPr>
            <a:endParaRPr lang="ru-RU" sz="3600" kern="10" spc="0" dirty="0">
              <a:ln>
                <a:noFill/>
              </a:ln>
              <a:solidFill>
                <a:srgbClr val="336699"/>
              </a:solidFill>
              <a:effectLst>
                <a:outerShdw dist="45791" dir="2021404" algn="ctr" rotWithShape="0">
                  <a:srgbClr val="B2B2B2">
                    <a:alpha val="80000"/>
                  </a:srgbClr>
                </a:outerShdw>
              </a:effectLst>
              <a:cs typeface="Times New Roman" pitchFamily="18" charset="0"/>
            </a:endParaRPr>
          </a:p>
        </p:txBody>
      </p:sp>
      <p:sp>
        <p:nvSpPr>
          <p:cNvPr id="13" name="Вертикальный свиток 12"/>
          <p:cNvSpPr/>
          <p:nvPr/>
        </p:nvSpPr>
        <p:spPr>
          <a:xfrm>
            <a:off x="170012" y="1331640"/>
            <a:ext cx="3492911" cy="4464496"/>
          </a:xfrm>
          <a:prstGeom prst="verticalScroll">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t-RU" sz="1100" b="1" dirty="0" smtClean="0">
              <a:solidFill>
                <a:schemeClr val="tx1"/>
              </a:solidFill>
              <a:latin typeface="Times New Roman" pitchFamily="18" charset="0"/>
              <a:cs typeface="Times New Roman" pitchFamily="18" charset="0"/>
            </a:endParaRPr>
          </a:p>
          <a:p>
            <a:pPr algn="ctr"/>
            <a:endParaRPr lang="tt-RU" sz="1100" b="1" dirty="0">
              <a:solidFill>
                <a:schemeClr val="tx1"/>
              </a:solidFill>
              <a:latin typeface="Times New Roman" pitchFamily="18" charset="0"/>
              <a:cs typeface="Times New Roman" pitchFamily="18" charset="0"/>
            </a:endParaRPr>
          </a:p>
          <a:p>
            <a:pPr algn="ctr"/>
            <a:endParaRPr lang="tt-RU" sz="1100" b="1" dirty="0" smtClean="0">
              <a:solidFill>
                <a:schemeClr val="tx1"/>
              </a:solidFill>
              <a:latin typeface="Times New Roman" pitchFamily="18" charset="0"/>
              <a:cs typeface="Times New Roman" pitchFamily="18" charset="0"/>
            </a:endParaRPr>
          </a:p>
          <a:p>
            <a:pPr algn="ctr"/>
            <a:r>
              <a:rPr lang="tt-RU" sz="1100" b="1" dirty="0" smtClean="0">
                <a:solidFill>
                  <a:schemeClr val="tx1"/>
                </a:solidFill>
                <a:latin typeface="Times New Roman" pitchFamily="18" charset="0"/>
                <a:cs typeface="Times New Roman" pitchFamily="18" charset="0"/>
              </a:rPr>
              <a:t>Әни</a:t>
            </a:r>
          </a:p>
          <a:p>
            <a:pPr algn="ctr"/>
            <a:endParaRPr lang="tt-RU" sz="1100" b="1" dirty="0" smtClean="0">
              <a:solidFill>
                <a:schemeClr val="tx1"/>
              </a:solidFill>
              <a:latin typeface="Times New Roman" pitchFamily="18" charset="0"/>
              <a:cs typeface="Times New Roman" pitchFamily="18" charset="0"/>
            </a:endParaRPr>
          </a:p>
          <a:p>
            <a:r>
              <a:rPr lang="tt-RU" sz="1100" dirty="0" smtClean="0">
                <a:solidFill>
                  <a:schemeClr val="tx1"/>
                </a:solidFill>
                <a:latin typeface="Times New Roman" pitchFamily="18" charset="0"/>
                <a:cs typeface="Times New Roman" pitchFamily="18" charset="0"/>
              </a:rPr>
              <a:t>«Әни!”-димен</a:t>
            </a:r>
          </a:p>
          <a:p>
            <a:r>
              <a:rPr lang="tt-RU" sz="1100" dirty="0" smtClean="0">
                <a:solidFill>
                  <a:schemeClr val="tx1"/>
                </a:solidFill>
                <a:latin typeface="Times New Roman" pitchFamily="18" charset="0"/>
                <a:cs typeface="Times New Roman" pitchFamily="18" charset="0"/>
              </a:rPr>
              <a:t>Ничек рәхәт икән</a:t>
            </a:r>
          </a:p>
          <a:p>
            <a:r>
              <a:rPr lang="tt-RU" sz="1100" dirty="0" smtClean="0">
                <a:solidFill>
                  <a:schemeClr val="tx1"/>
                </a:solidFill>
                <a:latin typeface="Times New Roman" pitchFamily="18" charset="0"/>
                <a:cs typeface="Times New Roman" pitchFamily="18" charset="0"/>
              </a:rPr>
              <a:t>“Әни!” диеп җирдә дәшкәндә.</a:t>
            </a:r>
          </a:p>
          <a:p>
            <a:r>
              <a:rPr lang="tt-RU" sz="1100" dirty="0" smtClean="0">
                <a:solidFill>
                  <a:schemeClr val="tx1"/>
                </a:solidFill>
                <a:latin typeface="Times New Roman" pitchFamily="18" charset="0"/>
                <a:cs typeface="Times New Roman" pitchFamily="18" charset="0"/>
              </a:rPr>
              <a:t>Ә җавапка сиңа </a:t>
            </a:r>
          </a:p>
          <a:p>
            <a:r>
              <a:rPr lang="tt-RU" sz="1100" dirty="0" smtClean="0">
                <a:solidFill>
                  <a:schemeClr val="tx1"/>
                </a:solidFill>
                <a:latin typeface="Times New Roman" pitchFamily="18" charset="0"/>
                <a:cs typeface="Times New Roman" pitchFamily="18" charset="0"/>
              </a:rPr>
              <a:t>Назлы итеп</a:t>
            </a:r>
          </a:p>
          <a:p>
            <a:r>
              <a:rPr lang="tt-RU" sz="1100" dirty="0" smtClean="0">
                <a:solidFill>
                  <a:schemeClr val="tx1"/>
                </a:solidFill>
                <a:latin typeface="Times New Roman" pitchFamily="18" charset="0"/>
                <a:cs typeface="Times New Roman" pitchFamily="18" charset="0"/>
              </a:rPr>
              <a:t>“Кызым!” диеп җавап әйткәндә.</a:t>
            </a:r>
          </a:p>
          <a:p>
            <a:endParaRPr lang="tt-RU" sz="1100" dirty="0" smtClean="0">
              <a:solidFill>
                <a:schemeClr val="tx1"/>
              </a:solidFill>
              <a:latin typeface="Times New Roman" pitchFamily="18" charset="0"/>
              <a:cs typeface="Times New Roman" pitchFamily="18" charset="0"/>
            </a:endParaRPr>
          </a:p>
          <a:p>
            <a:r>
              <a:rPr lang="tt-RU" sz="1100" dirty="0" smtClean="0">
                <a:solidFill>
                  <a:schemeClr val="tx1"/>
                </a:solidFill>
                <a:latin typeface="Times New Roman" pitchFamily="18" charset="0"/>
                <a:cs typeface="Times New Roman" pitchFamily="18" charset="0"/>
              </a:rPr>
              <a:t>Ничек рәхәт икән</a:t>
            </a:r>
          </a:p>
          <a:p>
            <a:r>
              <a:rPr lang="tt-RU" sz="1100" dirty="0" smtClean="0">
                <a:solidFill>
                  <a:schemeClr val="tx1"/>
                </a:solidFill>
                <a:latin typeface="Times New Roman" pitchFamily="18" charset="0"/>
                <a:cs typeface="Times New Roman" pitchFamily="18" charset="0"/>
              </a:rPr>
              <a:t>“Әни” дию</a:t>
            </a:r>
          </a:p>
          <a:p>
            <a:r>
              <a:rPr lang="tt-RU" sz="1100" dirty="0" smtClean="0">
                <a:solidFill>
                  <a:schemeClr val="tx1"/>
                </a:solidFill>
                <a:latin typeface="Times New Roman" pitchFamily="18" charset="0"/>
                <a:cs typeface="Times New Roman" pitchFamily="18" charset="0"/>
              </a:rPr>
              <a:t>Яннарына аның утыру.</a:t>
            </a:r>
          </a:p>
          <a:p>
            <a:r>
              <a:rPr lang="tt-RU" sz="1100" dirty="0" smtClean="0">
                <a:solidFill>
                  <a:schemeClr val="tx1"/>
                </a:solidFill>
                <a:latin typeface="Times New Roman" pitchFamily="18" charset="0"/>
                <a:cs typeface="Times New Roman" pitchFamily="18" charset="0"/>
              </a:rPr>
              <a:t>Күңелдәге бар сереңне ачып</a:t>
            </a:r>
          </a:p>
          <a:p>
            <a:r>
              <a:rPr lang="tt-RU" sz="1100" dirty="0" smtClean="0">
                <a:solidFill>
                  <a:schemeClr val="tx1"/>
                </a:solidFill>
                <a:latin typeface="Times New Roman" pitchFamily="18" charset="0"/>
                <a:cs typeface="Times New Roman" pitchFamily="18" charset="0"/>
              </a:rPr>
              <a:t>Бар зарыңны аңа тутыру.</a:t>
            </a:r>
          </a:p>
          <a:p>
            <a:endParaRPr lang="tt-RU" sz="1100" dirty="0" smtClean="0">
              <a:solidFill>
                <a:schemeClr val="tx1"/>
              </a:solidFill>
              <a:latin typeface="Times New Roman" pitchFamily="18" charset="0"/>
              <a:cs typeface="Times New Roman" pitchFamily="18" charset="0"/>
            </a:endParaRPr>
          </a:p>
          <a:p>
            <a:r>
              <a:rPr lang="tt-RU" sz="1100" dirty="0" smtClean="0">
                <a:solidFill>
                  <a:schemeClr val="tx1"/>
                </a:solidFill>
                <a:latin typeface="Times New Roman" pitchFamily="18" charset="0"/>
                <a:cs typeface="Times New Roman" pitchFamily="18" charset="0"/>
              </a:rPr>
              <a:t>“Әни!”-димен,”Әни!”. Рәхмәт сиңа!</a:t>
            </a:r>
          </a:p>
          <a:p>
            <a:r>
              <a:rPr lang="tt-RU" sz="1100" dirty="0" smtClean="0">
                <a:solidFill>
                  <a:schemeClr val="tx1"/>
                </a:solidFill>
                <a:latin typeface="Times New Roman" pitchFamily="18" charset="0"/>
                <a:cs typeface="Times New Roman" pitchFamily="18" charset="0"/>
              </a:rPr>
              <a:t>Мин суламыйм синсез</a:t>
            </a:r>
          </a:p>
          <a:p>
            <a:r>
              <a:rPr lang="tt-RU" sz="1100" dirty="0" smtClean="0">
                <a:solidFill>
                  <a:schemeClr val="tx1"/>
                </a:solidFill>
                <a:latin typeface="Times New Roman" pitchFamily="18" charset="0"/>
                <a:cs typeface="Times New Roman" pitchFamily="18" charset="0"/>
              </a:rPr>
              <a:t>Онытма!</a:t>
            </a:r>
          </a:p>
          <a:p>
            <a:r>
              <a:rPr lang="tt-RU" sz="1100" dirty="0" smtClean="0">
                <a:solidFill>
                  <a:schemeClr val="tx1"/>
                </a:solidFill>
                <a:latin typeface="Times New Roman" pitchFamily="18" charset="0"/>
                <a:cs typeface="Times New Roman" pitchFamily="18" charset="0"/>
              </a:rPr>
              <a:t>Минем йөрәк,әни,синең йөрәк</a:t>
            </a:r>
          </a:p>
          <a:p>
            <a:r>
              <a:rPr lang="tt-RU" sz="1100" dirty="0" smtClean="0">
                <a:solidFill>
                  <a:schemeClr val="tx1"/>
                </a:solidFill>
                <a:latin typeface="Times New Roman" pitchFamily="18" charset="0"/>
                <a:cs typeface="Times New Roman" pitchFamily="18" charset="0"/>
              </a:rPr>
              <a:t>Минем күңел синсез-суыкта! </a:t>
            </a:r>
          </a:p>
          <a:p>
            <a:pPr algn="r"/>
            <a:r>
              <a:rPr lang="tt-RU" sz="1100" dirty="0" smtClean="0">
                <a:solidFill>
                  <a:schemeClr val="tx1"/>
                </a:solidFill>
                <a:latin typeface="Times New Roman" pitchFamily="18" charset="0"/>
                <a:cs typeface="Times New Roman" pitchFamily="18" charset="0"/>
              </a:rPr>
              <a:t>Галиахметова З.</a:t>
            </a:r>
          </a:p>
          <a:p>
            <a:pPr algn="r"/>
            <a:r>
              <a:rPr lang="tt-RU" sz="1100" dirty="0" smtClean="0">
                <a:solidFill>
                  <a:schemeClr val="tx1"/>
                </a:solidFill>
                <a:latin typeface="Times New Roman" pitchFamily="18" charset="0"/>
                <a:cs typeface="Times New Roman" pitchFamily="18" charset="0"/>
              </a:rPr>
              <a:t>9 сыйныф укучысы</a:t>
            </a:r>
            <a:endParaRPr lang="ru-RU" dirty="0">
              <a:latin typeface="Times New Roman" pitchFamily="18" charset="0"/>
              <a:cs typeface="Times New Roman" pitchFamily="18" charset="0"/>
            </a:endParaRPr>
          </a:p>
        </p:txBody>
      </p:sp>
      <p:sp>
        <p:nvSpPr>
          <p:cNvPr id="14" name="Вертикальный свиток 13"/>
          <p:cNvSpPr/>
          <p:nvPr/>
        </p:nvSpPr>
        <p:spPr>
          <a:xfrm>
            <a:off x="3382907" y="1763688"/>
            <a:ext cx="3327660" cy="4464496"/>
          </a:xfrm>
          <a:prstGeom prst="vertic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err="1" smtClean="0">
                <a:solidFill>
                  <a:schemeClr val="tx1"/>
                </a:solidFill>
                <a:latin typeface="Times New Roman" pitchFamily="18" charset="0"/>
                <a:cs typeface="Times New Roman" pitchFamily="18" charset="0"/>
              </a:rPr>
              <a:t>Әниләр</a:t>
            </a:r>
            <a:r>
              <a:rPr lang="ru-RU" sz="1200" b="1" dirty="0" smtClean="0">
                <a:solidFill>
                  <a:schemeClr val="tx1"/>
                </a:solidFill>
                <a:latin typeface="Times New Roman" pitchFamily="18" charset="0"/>
                <a:cs typeface="Times New Roman" pitchFamily="18" charset="0"/>
              </a:rPr>
              <a:t> </a:t>
            </a:r>
            <a:r>
              <a:rPr lang="ru-RU" sz="1200" b="1" dirty="0" err="1" smtClean="0">
                <a:solidFill>
                  <a:schemeClr val="tx1"/>
                </a:solidFill>
                <a:latin typeface="Times New Roman" pitchFamily="18" charset="0"/>
                <a:cs typeface="Times New Roman" pitchFamily="18" charset="0"/>
              </a:rPr>
              <a:t>бәйрәме</a:t>
            </a:r>
            <a:r>
              <a:rPr lang="ru-RU" sz="1200" b="1" dirty="0" smtClean="0">
                <a:solidFill>
                  <a:schemeClr val="tx1"/>
                </a:solidFill>
                <a:latin typeface="Times New Roman" pitchFamily="18" charset="0"/>
                <a:cs typeface="Times New Roman" pitchFamily="18" charset="0"/>
              </a:rPr>
              <a:t>!</a:t>
            </a:r>
          </a:p>
          <a:p>
            <a:r>
              <a:rPr lang="ru-RU" sz="1200" dirty="0" smtClean="0">
                <a:solidFill>
                  <a:schemeClr val="tx1"/>
                </a:solidFill>
                <a:latin typeface="Times New Roman" pitchFamily="18" charset="0"/>
                <a:cs typeface="Times New Roman" pitchFamily="18" charset="0"/>
              </a:rPr>
              <a:t>27 </a:t>
            </a:r>
            <a:r>
              <a:rPr lang="ru-RU" sz="1200" dirty="0" err="1">
                <a:solidFill>
                  <a:schemeClr val="tx1"/>
                </a:solidFill>
                <a:latin typeface="Times New Roman" pitchFamily="18" charset="0"/>
                <a:cs typeface="Times New Roman" pitchFamily="18" charset="0"/>
              </a:rPr>
              <a:t>нче</a:t>
            </a:r>
            <a:r>
              <a:rPr lang="ru-RU" sz="1200" dirty="0">
                <a:solidFill>
                  <a:schemeClr val="tx1"/>
                </a:solidFill>
                <a:latin typeface="Times New Roman" pitchFamily="18" charset="0"/>
                <a:cs typeface="Times New Roman" pitchFamily="18" charset="0"/>
              </a:rPr>
              <a:t> ноябрь,</a:t>
            </a:r>
          </a:p>
          <a:p>
            <a:r>
              <a:rPr lang="ru-RU" sz="1200" dirty="0" err="1">
                <a:solidFill>
                  <a:schemeClr val="tx1"/>
                </a:solidFill>
                <a:latin typeface="Times New Roman" pitchFamily="18" charset="0"/>
                <a:cs typeface="Times New Roman" pitchFamily="18" charset="0"/>
              </a:rPr>
              <a:t>Алып</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килә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зур</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бүләк</a:t>
            </a:r>
            <a:r>
              <a:rPr lang="ru-RU" sz="1200" dirty="0">
                <a:solidFill>
                  <a:schemeClr val="tx1"/>
                </a:solidFill>
                <a:latin typeface="Times New Roman" pitchFamily="18" charset="0"/>
                <a:cs typeface="Times New Roman" pitchFamily="18" charset="0"/>
              </a:rPr>
              <a:t>.</a:t>
            </a:r>
          </a:p>
          <a:p>
            <a:r>
              <a:rPr lang="ru-RU" sz="1200" dirty="0" err="1">
                <a:solidFill>
                  <a:schemeClr val="tx1"/>
                </a:solidFill>
                <a:latin typeface="Times New Roman" pitchFamily="18" charset="0"/>
                <a:cs typeface="Times New Roman" pitchFamily="18" charset="0"/>
              </a:rPr>
              <a:t>Әни</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белән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әбиемә</a:t>
            </a:r>
            <a:endParaRPr lang="ru-RU" sz="1200" dirty="0">
              <a:solidFill>
                <a:schemeClr val="tx1"/>
              </a:solidFill>
              <a:latin typeface="Times New Roman" pitchFamily="18" charset="0"/>
              <a:cs typeface="Times New Roman" pitchFamily="18" charset="0"/>
            </a:endParaRPr>
          </a:p>
          <a:p>
            <a:r>
              <a:rPr lang="ru-RU" sz="1200" dirty="0" err="1">
                <a:solidFill>
                  <a:schemeClr val="tx1"/>
                </a:solidFill>
                <a:latin typeface="Times New Roman" pitchFamily="18" charset="0"/>
                <a:cs typeface="Times New Roman" pitchFamily="18" charset="0"/>
              </a:rPr>
              <a:t>Чын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күнелдән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зур</a:t>
            </a:r>
            <a:r>
              <a:rPr lang="ru-RU" sz="1200" dirty="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теләк</a:t>
            </a:r>
            <a:r>
              <a:rPr lang="ru-RU" sz="1200" dirty="0" smtClean="0">
                <a:solidFill>
                  <a:schemeClr val="tx1"/>
                </a:solidFill>
                <a:latin typeface="Times New Roman" pitchFamily="18" charset="0"/>
                <a:cs typeface="Times New Roman" pitchFamily="18" charset="0"/>
              </a:rPr>
              <a:t>.</a:t>
            </a:r>
          </a:p>
          <a:p>
            <a:endParaRPr lang="ru-RU" sz="1200" dirty="0" smtClean="0">
              <a:solidFill>
                <a:schemeClr val="tx1"/>
              </a:solidFill>
              <a:latin typeface="Times New Roman" pitchFamily="18" charset="0"/>
              <a:cs typeface="Times New Roman" pitchFamily="18" charset="0"/>
            </a:endParaRPr>
          </a:p>
          <a:p>
            <a:r>
              <a:rPr lang="ru-RU" sz="1200" dirty="0" err="1" smtClean="0">
                <a:solidFill>
                  <a:schemeClr val="tx1"/>
                </a:solidFill>
                <a:latin typeface="Times New Roman" pitchFamily="18" charset="0"/>
                <a:cs typeface="Times New Roman" pitchFamily="18" charset="0"/>
              </a:rPr>
              <a:t>Саулык</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сәләмәтлек</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кирәк</a:t>
            </a:r>
            <a:endParaRPr lang="ru-RU" sz="1200" dirty="0">
              <a:solidFill>
                <a:schemeClr val="tx1"/>
              </a:solidFill>
              <a:latin typeface="Times New Roman" pitchFamily="18" charset="0"/>
              <a:cs typeface="Times New Roman" pitchFamily="18" charset="0"/>
            </a:endParaRPr>
          </a:p>
          <a:p>
            <a:r>
              <a:rPr lang="ru-RU" sz="1200" dirty="0" err="1">
                <a:solidFill>
                  <a:schemeClr val="tx1"/>
                </a:solidFill>
                <a:latin typeface="Times New Roman" pitchFamily="18" charset="0"/>
                <a:cs typeface="Times New Roman" pitchFamily="18" charset="0"/>
              </a:rPr>
              <a:t>Яшәргә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бу</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дөньяда</a:t>
            </a:r>
            <a:r>
              <a:rPr lang="ru-RU" sz="1200" dirty="0">
                <a:solidFill>
                  <a:schemeClr val="tx1"/>
                </a:solidFill>
                <a:latin typeface="Times New Roman" pitchFamily="18" charset="0"/>
                <a:cs typeface="Times New Roman" pitchFamily="18" charset="0"/>
              </a:rPr>
              <a:t>.</a:t>
            </a:r>
          </a:p>
          <a:p>
            <a:r>
              <a:rPr lang="ru-RU" sz="1200" dirty="0" err="1">
                <a:solidFill>
                  <a:schemeClr val="tx1"/>
                </a:solidFill>
                <a:latin typeface="Times New Roman" pitchFamily="18" charset="0"/>
                <a:cs typeface="Times New Roman" pitchFamily="18" charset="0"/>
              </a:rPr>
              <a:t>Иң</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изге</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теләкләр</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сезгә</a:t>
            </a:r>
            <a:r>
              <a:rPr lang="ru-RU" sz="1200" dirty="0">
                <a:solidFill>
                  <a:schemeClr val="tx1"/>
                </a:solidFill>
                <a:latin typeface="Times New Roman" pitchFamily="18" charset="0"/>
                <a:cs typeface="Times New Roman" pitchFamily="18" charset="0"/>
              </a:rPr>
              <a:t>,</a:t>
            </a:r>
          </a:p>
          <a:p>
            <a:r>
              <a:rPr lang="ru-RU" sz="1200" dirty="0" err="1">
                <a:solidFill>
                  <a:schemeClr val="tx1"/>
                </a:solidFill>
                <a:latin typeface="Times New Roman" pitchFamily="18" charset="0"/>
                <a:cs typeface="Times New Roman" pitchFamily="18" charset="0"/>
              </a:rPr>
              <a:t>Балалар</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тудырганга</a:t>
            </a:r>
            <a:r>
              <a:rPr lang="ru-RU" sz="1200" dirty="0" smtClean="0">
                <a:solidFill>
                  <a:schemeClr val="tx1"/>
                </a:solidFill>
                <a:latin typeface="Times New Roman" pitchFamily="18" charset="0"/>
                <a:cs typeface="Times New Roman" pitchFamily="18" charset="0"/>
              </a:rPr>
              <a:t>.</a:t>
            </a:r>
          </a:p>
          <a:p>
            <a:endParaRPr lang="ru-RU" sz="1200" dirty="0" smtClean="0">
              <a:solidFill>
                <a:schemeClr val="tx1"/>
              </a:solidFill>
              <a:latin typeface="Times New Roman" pitchFamily="18" charset="0"/>
              <a:cs typeface="Times New Roman" pitchFamily="18" charset="0"/>
            </a:endParaRPr>
          </a:p>
          <a:p>
            <a:r>
              <a:rPr lang="ru-RU" sz="1200" dirty="0" err="1" smtClean="0">
                <a:solidFill>
                  <a:schemeClr val="tx1"/>
                </a:solidFill>
                <a:latin typeface="Times New Roman" pitchFamily="18" charset="0"/>
                <a:cs typeface="Times New Roman" pitchFamily="18" charset="0"/>
              </a:rPr>
              <a:t>Авыр</a:t>
            </a:r>
            <a:r>
              <a:rPr lang="ru-RU" sz="1200" dirty="0" smtClean="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чаклар,җинел</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чаклар</a:t>
            </a:r>
            <a:r>
              <a:rPr lang="ru-RU" sz="1200" dirty="0">
                <a:solidFill>
                  <a:schemeClr val="tx1"/>
                </a:solidFill>
                <a:latin typeface="Times New Roman" pitchFamily="18" charset="0"/>
                <a:cs typeface="Times New Roman" pitchFamily="18" charset="0"/>
              </a:rPr>
              <a:t> </a:t>
            </a:r>
          </a:p>
          <a:p>
            <a:r>
              <a:rPr lang="ru-RU" sz="1200" dirty="0" err="1">
                <a:solidFill>
                  <a:schemeClr val="tx1"/>
                </a:solidFill>
                <a:latin typeface="Times New Roman" pitchFamily="18" charset="0"/>
                <a:cs typeface="Times New Roman" pitchFamily="18" charset="0"/>
              </a:rPr>
              <a:t>Күп</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була</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бу</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дөньяда</a:t>
            </a:r>
            <a:r>
              <a:rPr lang="ru-RU" sz="1200" dirty="0">
                <a:solidFill>
                  <a:schemeClr val="tx1"/>
                </a:solidFill>
                <a:latin typeface="Times New Roman" pitchFamily="18" charset="0"/>
                <a:cs typeface="Times New Roman" pitchFamily="18" charset="0"/>
              </a:rPr>
              <a:t>.</a:t>
            </a:r>
          </a:p>
          <a:p>
            <a:r>
              <a:rPr lang="ru-RU" sz="1200" dirty="0" err="1">
                <a:solidFill>
                  <a:schemeClr val="tx1"/>
                </a:solidFill>
                <a:latin typeface="Times New Roman" pitchFamily="18" charset="0"/>
                <a:cs typeface="Times New Roman" pitchFamily="18" charset="0"/>
              </a:rPr>
              <a:t>Рәхмәт</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сезгә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чын</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күңелдән</a:t>
            </a:r>
            <a:endParaRPr lang="ru-RU" sz="1200" dirty="0">
              <a:solidFill>
                <a:schemeClr val="tx1"/>
              </a:solidFill>
              <a:latin typeface="Times New Roman" pitchFamily="18" charset="0"/>
              <a:cs typeface="Times New Roman" pitchFamily="18" charset="0"/>
            </a:endParaRPr>
          </a:p>
          <a:p>
            <a:r>
              <a:rPr lang="ru-RU" sz="1200" dirty="0" err="1">
                <a:solidFill>
                  <a:schemeClr val="tx1"/>
                </a:solidFill>
                <a:latin typeface="Times New Roman" pitchFamily="18" charset="0"/>
                <a:cs typeface="Times New Roman" pitchFamily="18" charset="0"/>
              </a:rPr>
              <a:t>Гел</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безгә</a:t>
            </a:r>
            <a:r>
              <a:rPr lang="ru-RU" sz="1200" dirty="0">
                <a:solidFill>
                  <a:schemeClr val="tx1"/>
                </a:solidFill>
                <a:latin typeface="Times New Roman" pitchFamily="18" charset="0"/>
                <a:cs typeface="Times New Roman" pitchFamily="18" charset="0"/>
              </a:rPr>
              <a:t> </a:t>
            </a:r>
            <a:r>
              <a:rPr lang="ru-RU" sz="1200" dirty="0" err="1">
                <a:solidFill>
                  <a:schemeClr val="tx1"/>
                </a:solidFill>
                <a:latin typeface="Times New Roman" pitchFamily="18" charset="0"/>
                <a:cs typeface="Times New Roman" pitchFamily="18" charset="0"/>
              </a:rPr>
              <a:t>булышканга</a:t>
            </a:r>
            <a:r>
              <a:rPr lang="ru-RU" sz="1200" dirty="0">
                <a:solidFill>
                  <a:schemeClr val="tx1"/>
                </a:solidFill>
                <a:latin typeface="Times New Roman" pitchFamily="18" charset="0"/>
                <a:cs typeface="Times New Roman" pitchFamily="18" charset="0"/>
              </a:rPr>
              <a:t>.</a:t>
            </a:r>
          </a:p>
          <a:p>
            <a:pPr algn="r"/>
            <a:r>
              <a:rPr lang="ru-RU" sz="1200" dirty="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Гатиатуллина</a:t>
            </a:r>
            <a:r>
              <a:rPr lang="ru-RU" sz="1200" dirty="0" smtClean="0">
                <a:solidFill>
                  <a:schemeClr val="tx1"/>
                </a:solidFill>
                <a:latin typeface="Times New Roman" pitchFamily="18" charset="0"/>
                <a:cs typeface="Times New Roman" pitchFamily="18" charset="0"/>
              </a:rPr>
              <a:t> Г.</a:t>
            </a:r>
          </a:p>
          <a:p>
            <a:pPr algn="r"/>
            <a:r>
              <a:rPr lang="tt-RU" sz="1200" dirty="0" smtClean="0">
                <a:solidFill>
                  <a:schemeClr val="tx1"/>
                </a:solidFill>
                <a:latin typeface="Times New Roman" pitchFamily="18" charset="0"/>
                <a:cs typeface="Times New Roman" pitchFamily="18" charset="0"/>
              </a:rPr>
              <a:t>7 </a:t>
            </a:r>
            <a:r>
              <a:rPr lang="tt-RU" sz="1200" dirty="0" smtClean="0">
                <a:solidFill>
                  <a:schemeClr val="tx1"/>
                </a:solidFill>
                <a:latin typeface="Times New Roman" pitchFamily="18" charset="0"/>
                <a:cs typeface="Times New Roman" pitchFamily="18" charset="0"/>
              </a:rPr>
              <a:t>сыйныф укучысы</a:t>
            </a:r>
            <a:endParaRPr lang="ru-RU" sz="1200" dirty="0">
              <a:solidFill>
                <a:schemeClr val="tx1"/>
              </a:solidFill>
              <a:latin typeface="Times New Roman" pitchFamily="18" charset="0"/>
              <a:cs typeface="Times New Roman" pitchFamily="18" charset="0"/>
            </a:endParaRPr>
          </a:p>
        </p:txBody>
      </p:sp>
      <p:sp>
        <p:nvSpPr>
          <p:cNvPr id="18" name="Пятиугольник 17"/>
          <p:cNvSpPr/>
          <p:nvPr/>
        </p:nvSpPr>
        <p:spPr>
          <a:xfrm>
            <a:off x="3180361" y="825848"/>
            <a:ext cx="3168352" cy="36177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b="1" i="1" dirty="0" smtClean="0">
                <a:solidFill>
                  <a:schemeClr val="tx1"/>
                </a:solidFill>
                <a:latin typeface="Times New Roman" pitchFamily="18" charset="0"/>
                <a:cs typeface="Times New Roman" pitchFamily="18" charset="0"/>
              </a:rPr>
              <a:t>Укучы уйлана,иҗат итә</a:t>
            </a:r>
            <a:endParaRPr lang="ru-RU" b="1" i="1" dirty="0">
              <a:solidFill>
                <a:schemeClr val="tx1"/>
              </a:solidFill>
              <a:latin typeface="Times New Roman" pitchFamily="18" charset="0"/>
              <a:cs typeface="Times New Roman" pitchFamily="18" charset="0"/>
            </a:endParaRPr>
          </a:p>
        </p:txBody>
      </p:sp>
      <p:pic>
        <p:nvPicPr>
          <p:cNvPr id="20" name="Рисунок 19" descr="http://static9.depositphotos.com/1013334/1088/v/950/depositphotos_10880673-paper-scroll-with-feather-pen-and-ink-po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561" y="673809"/>
            <a:ext cx="1449247" cy="960735"/>
          </a:xfrm>
          <a:prstGeom prst="rect">
            <a:avLst/>
          </a:prstGeom>
          <a:noFill/>
          <a:ln>
            <a:noFill/>
          </a:ln>
        </p:spPr>
      </p:pic>
      <p:pic>
        <p:nvPicPr>
          <p:cNvPr id="5122" name="Picture 2" descr="C:\Users\ramzia\Desktop\mam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521" y="6444208"/>
            <a:ext cx="3156078" cy="2026367"/>
          </a:xfrm>
          <a:prstGeom prst="rect">
            <a:avLst/>
          </a:prstGeom>
          <a:noFill/>
          <a:extLst>
            <a:ext uri="{909E8E84-426E-40DD-AFC4-6F175D3DCCD1}">
              <a14:hiddenFill xmlns:a14="http://schemas.microsoft.com/office/drawing/2010/main">
                <a:solidFill>
                  <a:srgbClr val="FFFFFF"/>
                </a:solidFill>
              </a14:hiddenFill>
            </a:ext>
          </a:extLst>
        </p:spPr>
      </p:pic>
      <p:sp>
        <p:nvSpPr>
          <p:cNvPr id="8" name="Горизонтальный свиток 7"/>
          <p:cNvSpPr/>
          <p:nvPr/>
        </p:nvSpPr>
        <p:spPr>
          <a:xfrm>
            <a:off x="827948" y="130371"/>
            <a:ext cx="5760640" cy="543438"/>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rgbClr val="C00000"/>
                </a:solidFill>
                <a:latin typeface="Times New Roman" pitchFamily="18" charset="0"/>
                <a:cs typeface="Times New Roman" pitchFamily="18" charset="0"/>
              </a:rPr>
              <a:t>“Ай нурлары”                   2016 ел               Ноябр</a:t>
            </a:r>
            <a:r>
              <a:rPr lang="ru-RU" sz="1200" dirty="0" smtClean="0">
                <a:solidFill>
                  <a:srgbClr val="C00000"/>
                </a:solidFill>
                <a:latin typeface="Times New Roman" pitchFamily="18" charset="0"/>
                <a:cs typeface="Times New Roman" pitchFamily="18" charset="0"/>
              </a:rPr>
              <a:t>ь</a:t>
            </a:r>
            <a:r>
              <a:rPr lang="tt-RU" sz="1200" dirty="0" smtClean="0">
                <a:solidFill>
                  <a:srgbClr val="C00000"/>
                </a:solidFill>
                <a:latin typeface="Times New Roman" pitchFamily="18" charset="0"/>
                <a:cs typeface="Times New Roman" pitchFamily="18" charset="0"/>
              </a:rPr>
              <a:t>          № 3   7 бит</a:t>
            </a:r>
            <a:endParaRPr lang="ru-RU" sz="12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12624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0767" y="971600"/>
            <a:ext cx="5596979"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Скругленный прямоугольник 7"/>
          <p:cNvSpPr/>
          <p:nvPr/>
        </p:nvSpPr>
        <p:spPr>
          <a:xfrm>
            <a:off x="458788" y="575556"/>
            <a:ext cx="6086188" cy="396044"/>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800" b="1"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Ял с</a:t>
            </a:r>
            <a:r>
              <a:rPr kumimoji="0" lang="tt-RU" sz="2800" b="1"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әгат</a:t>
            </a:r>
            <a:r>
              <a:rPr kumimoji="0" lang="ru-RU" sz="2800" b="1"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ь</a:t>
            </a:r>
            <a:r>
              <a:rPr kumimoji="0" lang="tt-RU" sz="2800" b="1"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ләрендә</a:t>
            </a:r>
            <a:endParaRPr kumimoji="0" lang="ru-RU"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
        <p:nvSpPr>
          <p:cNvPr id="11" name="Скругленный прямоугольник 10"/>
          <p:cNvSpPr/>
          <p:nvPr/>
        </p:nvSpPr>
        <p:spPr>
          <a:xfrm>
            <a:off x="134846" y="4572000"/>
            <a:ext cx="6590244" cy="3144510"/>
          </a:xfrm>
          <a:prstGeom prst="round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tt-RU" sz="1400" b="1" dirty="0" smtClean="0">
                <a:solidFill>
                  <a:schemeClr val="tx1"/>
                </a:solidFill>
                <a:latin typeface="Times New Roman" pitchFamily="18" charset="0"/>
                <a:cs typeface="Times New Roman" pitchFamily="18" charset="0"/>
              </a:rPr>
              <a:t>Кроссворд сораулары:</a:t>
            </a:r>
          </a:p>
          <a:p>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1. Вак </a:t>
            </a:r>
            <a:r>
              <a:rPr lang="tt-RU" sz="1400" dirty="0">
                <a:solidFill>
                  <a:schemeClr val="tx1"/>
                </a:solidFill>
                <a:latin typeface="Times New Roman" pitchFamily="18" charset="0"/>
                <a:cs typeface="Times New Roman" pitchFamily="18" charset="0"/>
              </a:rPr>
              <a:t>кынадыр үзләре, </a:t>
            </a:r>
            <a:r>
              <a:rPr lang="tt-RU" sz="1400" dirty="0" smtClean="0">
                <a:solidFill>
                  <a:schemeClr val="tx1"/>
                </a:solidFill>
                <a:latin typeface="Times New Roman" pitchFamily="18" charset="0"/>
                <a:cs typeface="Times New Roman" pitchFamily="18" charset="0"/>
              </a:rPr>
              <a:t>ялтырыйдыр күзләре.</a:t>
            </a:r>
          </a:p>
          <a:p>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2. </a:t>
            </a:r>
            <a:r>
              <a:rPr lang="ru-RU" sz="1400" dirty="0" err="1">
                <a:solidFill>
                  <a:schemeClr val="tx1"/>
                </a:solidFill>
                <a:latin typeface="Times New Roman" pitchFamily="18" charset="0"/>
                <a:cs typeface="Times New Roman" pitchFamily="18" charset="0"/>
              </a:rPr>
              <a:t>Кулы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юк</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балчык</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ташый</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балтасы</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юк</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өй</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ясый</a:t>
            </a:r>
            <a:r>
              <a:rPr lang="ru-RU" sz="1400" dirty="0" smtClean="0">
                <a:solidFill>
                  <a:schemeClr val="tx1"/>
                </a:solidFill>
                <a:latin typeface="Times New Roman" pitchFamily="18" charset="0"/>
                <a:cs typeface="Times New Roman" pitchFamily="18" charset="0"/>
              </a:rPr>
              <a:t>.</a:t>
            </a:r>
          </a:p>
          <a:p>
            <a:r>
              <a:rPr lang="ru-RU" sz="1400" dirty="0">
                <a:solidFill>
                  <a:schemeClr val="tx1"/>
                </a:solidFill>
                <a:latin typeface="Times New Roman" pitchFamily="18" charset="0"/>
                <a:cs typeface="Times New Roman" pitchFamily="18" charset="0"/>
              </a:rPr>
              <a:t>  3. Су </a:t>
            </a:r>
            <a:r>
              <a:rPr lang="ru-RU" sz="1400" dirty="0" err="1">
                <a:solidFill>
                  <a:schemeClr val="tx1"/>
                </a:solidFill>
                <a:latin typeface="Times New Roman" pitchFamily="18" charset="0"/>
                <a:cs typeface="Times New Roman" pitchFamily="18" charset="0"/>
              </a:rPr>
              <a:t>анасының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тарагы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нинди</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материалдан</a:t>
            </a:r>
            <a:r>
              <a:rPr lang="ru-RU" sz="1400" dirty="0">
                <a:solidFill>
                  <a:schemeClr val="tx1"/>
                </a:solidFill>
                <a:latin typeface="Times New Roman" pitchFamily="18" charset="0"/>
                <a:cs typeface="Times New Roman" pitchFamily="18" charset="0"/>
              </a:rPr>
              <a:t>? </a:t>
            </a:r>
            <a:endParaRPr lang="ru-RU" sz="1400" dirty="0" smtClean="0">
              <a:solidFill>
                <a:schemeClr val="tx1"/>
              </a:solidFill>
              <a:latin typeface="Times New Roman" pitchFamily="18" charset="0"/>
              <a:cs typeface="Times New Roman" pitchFamily="18" charset="0"/>
            </a:endParaRPr>
          </a:p>
          <a:p>
            <a:r>
              <a:rPr lang="tt-RU" sz="1400" dirty="0">
                <a:solidFill>
                  <a:schemeClr val="tx1"/>
                </a:solidFill>
                <a:latin typeface="Times New Roman" pitchFamily="18" charset="0"/>
                <a:cs typeface="Times New Roman" pitchFamily="18" charset="0"/>
              </a:rPr>
              <a:t>  4. Бәләкәй генә ак </a:t>
            </a:r>
            <a:r>
              <a:rPr lang="tt-RU" sz="1400" dirty="0" smtClean="0">
                <a:solidFill>
                  <a:schemeClr val="tx1"/>
                </a:solidFill>
                <a:latin typeface="Times New Roman" pitchFamily="18" charset="0"/>
                <a:cs typeface="Times New Roman" pitchFamily="18" charset="0"/>
              </a:rPr>
              <a:t>келәт, эче </a:t>
            </a:r>
            <a:r>
              <a:rPr lang="tt-RU" sz="1400" dirty="0">
                <a:solidFill>
                  <a:schemeClr val="tx1"/>
                </a:solidFill>
                <a:latin typeface="Times New Roman" pitchFamily="18" charset="0"/>
                <a:cs typeface="Times New Roman" pitchFamily="18" charset="0"/>
              </a:rPr>
              <a:t>тулы сары </a:t>
            </a:r>
            <a:r>
              <a:rPr lang="tt-RU" sz="1400" dirty="0" smtClean="0">
                <a:solidFill>
                  <a:schemeClr val="tx1"/>
                </a:solidFill>
                <a:latin typeface="Times New Roman" pitchFamily="18" charset="0"/>
                <a:cs typeface="Times New Roman" pitchFamily="18" charset="0"/>
              </a:rPr>
              <a:t>май.</a:t>
            </a:r>
          </a:p>
          <a:p>
            <a:r>
              <a:rPr lang="tt-RU" sz="1400" dirty="0">
                <a:solidFill>
                  <a:schemeClr val="tx1"/>
                </a:solidFill>
                <a:latin typeface="Times New Roman" pitchFamily="18" charset="0"/>
                <a:cs typeface="Times New Roman" pitchFamily="18" charset="0"/>
              </a:rPr>
              <a:t>  5. Үзе сөяксез, </a:t>
            </a:r>
            <a:r>
              <a:rPr lang="tt-RU" sz="1400" dirty="0" smtClean="0">
                <a:solidFill>
                  <a:schemeClr val="tx1"/>
                </a:solidFill>
                <a:latin typeface="Times New Roman" pitchFamily="18" charset="0"/>
                <a:cs typeface="Times New Roman" pitchFamily="18" charset="0"/>
              </a:rPr>
              <a:t>сөйләгән </a:t>
            </a:r>
            <a:r>
              <a:rPr lang="tt-RU" sz="1400" dirty="0">
                <a:solidFill>
                  <a:schemeClr val="tx1"/>
                </a:solidFill>
                <a:latin typeface="Times New Roman" pitchFamily="18" charset="0"/>
                <a:cs typeface="Times New Roman" pitchFamily="18" charset="0"/>
              </a:rPr>
              <a:t>сүзе </a:t>
            </a:r>
            <a:r>
              <a:rPr lang="tt-RU" sz="1400" dirty="0" smtClean="0">
                <a:solidFill>
                  <a:schemeClr val="tx1"/>
                </a:solidFill>
                <a:latin typeface="Times New Roman" pitchFamily="18" charset="0"/>
                <a:cs typeface="Times New Roman" pitchFamily="18" charset="0"/>
              </a:rPr>
              <a:t>хисапсыз.</a:t>
            </a:r>
          </a:p>
          <a:p>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6. </a:t>
            </a:r>
            <a:r>
              <a:rPr lang="ru-RU" sz="1400" dirty="0" err="1">
                <a:solidFill>
                  <a:schemeClr val="tx1"/>
                </a:solidFill>
                <a:latin typeface="Times New Roman" pitchFamily="18" charset="0"/>
                <a:cs typeface="Times New Roman" pitchFamily="18" charset="0"/>
              </a:rPr>
              <a:t>Ул</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булса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көн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була</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ул</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булмаса</a:t>
            </a:r>
            <a:r>
              <a:rPr lang="ru-RU" sz="1400" dirty="0">
                <a:solidFill>
                  <a:schemeClr val="tx1"/>
                </a:solidFill>
                <a:latin typeface="Times New Roman" pitchFamily="18" charset="0"/>
                <a:cs typeface="Times New Roman" pitchFamily="18" charset="0"/>
              </a:rPr>
              <a:t>, кем </a:t>
            </a:r>
            <a:r>
              <a:rPr lang="ru-RU" sz="1400" dirty="0" err="1">
                <a:solidFill>
                  <a:schemeClr val="tx1"/>
                </a:solidFill>
                <a:latin typeface="Times New Roman" pitchFamily="18" charset="0"/>
                <a:cs typeface="Times New Roman" pitchFamily="18" charset="0"/>
              </a:rPr>
              <a:t>була</a:t>
            </a:r>
            <a:r>
              <a:rPr lang="ru-RU" sz="1400" dirty="0" smtClean="0">
                <a:solidFill>
                  <a:schemeClr val="tx1"/>
                </a:solidFill>
                <a:latin typeface="Times New Roman" pitchFamily="18" charset="0"/>
                <a:cs typeface="Times New Roman" pitchFamily="18" charset="0"/>
              </a:rPr>
              <a:t>?</a:t>
            </a:r>
          </a:p>
          <a:p>
            <a:r>
              <a:rPr lang="tt-RU" sz="1400" dirty="0">
                <a:solidFill>
                  <a:schemeClr val="tx1"/>
                </a:solidFill>
                <a:latin typeface="Times New Roman" pitchFamily="18" charset="0"/>
                <a:cs typeface="Times New Roman" pitchFamily="18" charset="0"/>
              </a:rPr>
              <a:t>  7. Эче кызыл шикәрле, </a:t>
            </a:r>
            <a:r>
              <a:rPr lang="tt-RU" sz="1400" dirty="0" smtClean="0">
                <a:solidFill>
                  <a:schemeClr val="tx1"/>
                </a:solidFill>
                <a:latin typeface="Times New Roman" pitchFamily="18" charset="0"/>
                <a:cs typeface="Times New Roman" pitchFamily="18" charset="0"/>
              </a:rPr>
              <a:t>тышы </a:t>
            </a:r>
            <a:r>
              <a:rPr lang="tt-RU" sz="1400" dirty="0">
                <a:solidFill>
                  <a:schemeClr val="tx1"/>
                </a:solidFill>
                <a:latin typeface="Times New Roman" pitchFamily="18" charset="0"/>
                <a:cs typeface="Times New Roman" pitchFamily="18" charset="0"/>
              </a:rPr>
              <a:t>яшел </a:t>
            </a:r>
            <a:r>
              <a:rPr lang="tt-RU" sz="1400" dirty="0" smtClean="0">
                <a:solidFill>
                  <a:schemeClr val="tx1"/>
                </a:solidFill>
                <a:latin typeface="Times New Roman" pitchFamily="18" charset="0"/>
                <a:cs typeface="Times New Roman" pitchFamily="18" charset="0"/>
              </a:rPr>
              <a:t>бәрхетле.</a:t>
            </a:r>
          </a:p>
          <a:p>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8. </a:t>
            </a:r>
            <a:r>
              <a:rPr lang="ru-RU" sz="1400" dirty="0" err="1">
                <a:solidFill>
                  <a:schemeClr val="tx1"/>
                </a:solidFill>
                <a:latin typeface="Times New Roman" pitchFamily="18" charset="0"/>
                <a:cs typeface="Times New Roman" pitchFamily="18" charset="0"/>
              </a:rPr>
              <a:t>Башы</a:t>
            </a:r>
            <a:r>
              <a:rPr lang="ru-RU" sz="1400" dirty="0">
                <a:solidFill>
                  <a:schemeClr val="tx1"/>
                </a:solidFill>
                <a:latin typeface="Times New Roman" pitchFamily="18" charset="0"/>
                <a:cs typeface="Times New Roman" pitchFamily="18" charset="0"/>
              </a:rPr>
              <a:t> да </a:t>
            </a:r>
            <a:r>
              <a:rPr lang="ru-RU" sz="1400" dirty="0" err="1">
                <a:solidFill>
                  <a:schemeClr val="tx1"/>
                </a:solidFill>
                <a:latin typeface="Times New Roman" pitchFamily="18" charset="0"/>
                <a:cs typeface="Times New Roman" pitchFamily="18" charset="0"/>
              </a:rPr>
              <a:t>тишек</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төбе</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дә</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тишек</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уртасында</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ут</a:t>
            </a:r>
            <a:r>
              <a:rPr lang="ru-RU" sz="1400" dirty="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читендә</a:t>
            </a:r>
            <a:r>
              <a:rPr lang="ru-RU" sz="1400" dirty="0" smtClean="0">
                <a:solidFill>
                  <a:schemeClr val="tx1"/>
                </a:solidFill>
                <a:latin typeface="Times New Roman" pitchFamily="18" charset="0"/>
                <a:cs typeface="Times New Roman" pitchFamily="18" charset="0"/>
              </a:rPr>
              <a:t> </a:t>
            </a:r>
            <a:r>
              <a:rPr lang="ru-RU" sz="1400" dirty="0">
                <a:solidFill>
                  <a:schemeClr val="tx1"/>
                </a:solidFill>
                <a:latin typeface="Times New Roman" pitchFamily="18" charset="0"/>
                <a:cs typeface="Times New Roman" pitchFamily="18" charset="0"/>
              </a:rPr>
              <a:t>су</a:t>
            </a:r>
            <a:r>
              <a:rPr lang="ru-RU" sz="1400" dirty="0" smtClean="0">
                <a:solidFill>
                  <a:schemeClr val="tx1"/>
                </a:solidFill>
                <a:latin typeface="Times New Roman" pitchFamily="18" charset="0"/>
                <a:cs typeface="Times New Roman" pitchFamily="18" charset="0"/>
              </a:rPr>
              <a:t>.</a:t>
            </a:r>
          </a:p>
          <a:p>
            <a:r>
              <a:rPr lang="tt-RU" sz="1400" dirty="0">
                <a:solidFill>
                  <a:schemeClr val="tx1"/>
                </a:solidFill>
                <a:latin typeface="Times New Roman" pitchFamily="18" charset="0"/>
                <a:cs typeface="Times New Roman" pitchFamily="18" charset="0"/>
              </a:rPr>
              <a:t>  9. Керт-керт тауга менә, </a:t>
            </a:r>
            <a:r>
              <a:rPr lang="tt-RU" sz="1400" dirty="0" smtClean="0">
                <a:solidFill>
                  <a:schemeClr val="tx1"/>
                </a:solidFill>
                <a:latin typeface="Times New Roman" pitchFamily="18" charset="0"/>
                <a:cs typeface="Times New Roman" pitchFamily="18" charset="0"/>
              </a:rPr>
              <a:t>керт-керт </a:t>
            </a:r>
            <a:r>
              <a:rPr lang="tt-RU" sz="1400" dirty="0">
                <a:solidFill>
                  <a:schemeClr val="tx1"/>
                </a:solidFill>
                <a:latin typeface="Times New Roman" pitchFamily="18" charset="0"/>
                <a:cs typeface="Times New Roman" pitchFamily="18" charset="0"/>
              </a:rPr>
              <a:t>таудан төшә</a:t>
            </a:r>
            <a:r>
              <a:rPr lang="tt-RU" sz="1400" dirty="0" smtClean="0">
                <a:solidFill>
                  <a:schemeClr val="tx1"/>
                </a:solidFill>
                <a:latin typeface="Times New Roman" pitchFamily="18" charset="0"/>
                <a:cs typeface="Times New Roman" pitchFamily="18" charset="0"/>
              </a:rPr>
              <a:t>;</a:t>
            </a:r>
          </a:p>
          <a:p>
            <a:r>
              <a:rPr lang="tt-RU" sz="1400" dirty="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     и </a:t>
            </a:r>
            <a:r>
              <a:rPr lang="tt-RU" sz="1400" dirty="0">
                <a:solidFill>
                  <a:schemeClr val="tx1"/>
                </a:solidFill>
                <a:latin typeface="Times New Roman" pitchFamily="18" charset="0"/>
                <a:cs typeface="Times New Roman" pitchFamily="18" charset="0"/>
              </a:rPr>
              <a:t>аяулы, аяулы, </a:t>
            </a:r>
            <a:r>
              <a:rPr lang="tt-RU" sz="1400" dirty="0" smtClean="0">
                <a:solidFill>
                  <a:schemeClr val="tx1"/>
                </a:solidFill>
                <a:latin typeface="Times New Roman" pitchFamily="18" charset="0"/>
                <a:cs typeface="Times New Roman" pitchFamily="18" charset="0"/>
              </a:rPr>
              <a:t>койрык </a:t>
            </a:r>
            <a:r>
              <a:rPr lang="tt-RU" sz="1400" dirty="0">
                <a:solidFill>
                  <a:schemeClr val="tx1"/>
                </a:solidFill>
                <a:latin typeface="Times New Roman" pitchFamily="18" charset="0"/>
                <a:cs typeface="Times New Roman" pitchFamily="18" charset="0"/>
              </a:rPr>
              <a:t>очы бу яулы</a:t>
            </a:r>
            <a:r>
              <a:rPr lang="tt-RU" sz="1400" dirty="0" smtClean="0">
                <a:solidFill>
                  <a:schemeClr val="tx1"/>
                </a:solidFill>
                <a:latin typeface="Times New Roman" pitchFamily="18" charset="0"/>
                <a:cs typeface="Times New Roman" pitchFamily="18" charset="0"/>
              </a:rPr>
              <a:t>.</a:t>
            </a:r>
            <a:endParaRPr lang="tt-RU" sz="1400" dirty="0">
              <a:solidFill>
                <a:schemeClr val="tx1"/>
              </a:solidFill>
              <a:latin typeface="Times New Roman" pitchFamily="18" charset="0"/>
              <a:cs typeface="Times New Roman" pitchFamily="18" charset="0"/>
            </a:endParaRPr>
          </a:p>
          <a:p>
            <a:r>
              <a:rPr lang="tt-RU" sz="1400" dirty="0" smtClean="0">
                <a:solidFill>
                  <a:schemeClr val="tx1"/>
                </a:solidFill>
                <a:latin typeface="Times New Roman" pitchFamily="18" charset="0"/>
                <a:cs typeface="Times New Roman" pitchFamily="18" charset="0"/>
              </a:rPr>
              <a:t>10</a:t>
            </a:r>
            <a:r>
              <a:rPr lang="tt-RU" sz="1400" dirty="0">
                <a:solidFill>
                  <a:schemeClr val="tx1"/>
                </a:solidFill>
                <a:latin typeface="Times New Roman" pitchFamily="18" charset="0"/>
                <a:cs typeface="Times New Roman" pitchFamily="18" charset="0"/>
              </a:rPr>
              <a:t>. Бәләкәй генә олан, биленә каеш буган. </a:t>
            </a:r>
          </a:p>
          <a:p>
            <a:r>
              <a:rPr lang="tt-RU" sz="1400" dirty="0">
                <a:solidFill>
                  <a:schemeClr val="tx1"/>
                </a:solidFill>
                <a:latin typeface="Times New Roman" pitchFamily="18" charset="0"/>
                <a:cs typeface="Times New Roman" pitchFamily="18" charset="0"/>
              </a:rPr>
              <a:t>11. Г.Тукай шигырендә кәҗә белән дус малай? </a:t>
            </a:r>
            <a:endParaRPr lang="tt-RU" sz="1400" dirty="0" smtClean="0">
              <a:solidFill>
                <a:schemeClr val="tx1"/>
              </a:solidFill>
              <a:latin typeface="Times New Roman" pitchFamily="18" charset="0"/>
              <a:cs typeface="Times New Roman" pitchFamily="18" charset="0"/>
            </a:endParaRPr>
          </a:p>
          <a:p>
            <a:r>
              <a:rPr lang="tt-RU" sz="1400" dirty="0">
                <a:solidFill>
                  <a:schemeClr val="tx1"/>
                </a:solidFill>
                <a:latin typeface="Times New Roman" pitchFamily="18" charset="0"/>
                <a:cs typeface="Times New Roman" pitchFamily="18" charset="0"/>
              </a:rPr>
              <a:t>12. Ашка салсаң - тәм кертә, Борынга салсаң - төчкертә</a:t>
            </a:r>
            <a:r>
              <a:rPr lang="tt-RU" sz="1400" dirty="0" smtClean="0">
                <a:solidFill>
                  <a:schemeClr val="tx1"/>
                </a:solidFill>
                <a:latin typeface="Times New Roman" pitchFamily="18" charset="0"/>
                <a:cs typeface="Times New Roman" pitchFamily="18" charset="0"/>
              </a:rPr>
              <a:t>.</a:t>
            </a:r>
            <a:endParaRPr lang="tt-RU" sz="1400" dirty="0">
              <a:solidFill>
                <a:schemeClr val="tx1"/>
              </a:solidFill>
              <a:latin typeface="Times New Roman" pitchFamily="18" charset="0"/>
              <a:cs typeface="Times New Roman" pitchFamily="18" charset="0"/>
            </a:endParaRPr>
          </a:p>
          <a:p>
            <a:endParaRPr lang="ru-RU" sz="1400" dirty="0">
              <a:solidFill>
                <a:schemeClr val="tx1"/>
              </a:solidFill>
              <a:latin typeface="Times New Roman" pitchFamily="18" charset="0"/>
              <a:cs typeface="Times New Roman" pitchFamily="18" charset="0"/>
            </a:endParaRPr>
          </a:p>
        </p:txBody>
      </p:sp>
      <p:sp>
        <p:nvSpPr>
          <p:cNvPr id="17" name="Скругленный прямоугольник 16"/>
          <p:cNvSpPr/>
          <p:nvPr/>
        </p:nvSpPr>
        <p:spPr>
          <a:xfrm>
            <a:off x="246306" y="7716510"/>
            <a:ext cx="6478784" cy="1296144"/>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lvl="0"/>
            <a:r>
              <a:rPr lang="ru-RU" sz="1200" kern="0" dirty="0" err="1">
                <a:solidFill>
                  <a:sysClr val="windowText" lastClr="000000"/>
                </a:solidFill>
                <a:latin typeface="Times New Roman" pitchFamily="18" charset="0"/>
                <a:cs typeface="Times New Roman" pitchFamily="18" charset="0"/>
              </a:rPr>
              <a:t>Безнең</a:t>
            </a:r>
            <a:r>
              <a:rPr lang="ru-RU" sz="1200" kern="0" dirty="0">
                <a:solidFill>
                  <a:sysClr val="windowText" lastClr="000000"/>
                </a:solidFill>
                <a:latin typeface="Times New Roman" pitchFamily="18" charset="0"/>
                <a:cs typeface="Times New Roman" pitchFamily="18" charset="0"/>
              </a:rPr>
              <a:t> адрес: 422065, РТ, </a:t>
            </a:r>
            <a:r>
              <a:rPr lang="ru-RU" sz="1200" kern="0" dirty="0" err="1">
                <a:solidFill>
                  <a:sysClr val="windowText" lastClr="000000"/>
                </a:solidFill>
                <a:latin typeface="Times New Roman" pitchFamily="18" charset="0"/>
                <a:cs typeface="Times New Roman" pitchFamily="18" charset="0"/>
              </a:rPr>
              <a:t>Саба</a:t>
            </a:r>
            <a:r>
              <a:rPr lang="ru-RU" sz="1200" kern="0" dirty="0">
                <a:solidFill>
                  <a:sysClr val="windowText" lastClr="000000"/>
                </a:solidFill>
                <a:latin typeface="Times New Roman" pitchFamily="18" charset="0"/>
                <a:cs typeface="Times New Roman" pitchFamily="18" charset="0"/>
              </a:rPr>
              <a:t> районы, Олы </a:t>
            </a:r>
            <a:r>
              <a:rPr lang="ru-RU" sz="1200" kern="0" dirty="0" err="1">
                <a:solidFill>
                  <a:sysClr val="windowText" lastClr="000000"/>
                </a:solidFill>
                <a:latin typeface="Times New Roman" pitchFamily="18" charset="0"/>
                <a:cs typeface="Times New Roman" pitchFamily="18" charset="0"/>
              </a:rPr>
              <a:t>Кибәче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авылы</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Ф.Энгельс</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урамы</a:t>
            </a:r>
            <a:r>
              <a:rPr lang="ru-RU" sz="1200" kern="0" dirty="0">
                <a:solidFill>
                  <a:sysClr val="windowText" lastClr="000000"/>
                </a:solidFill>
                <a:latin typeface="Times New Roman" pitchFamily="18" charset="0"/>
                <a:cs typeface="Times New Roman" pitchFamily="18" charset="0"/>
              </a:rPr>
              <a:t>, 75 </a:t>
            </a:r>
            <a:r>
              <a:rPr lang="ru-RU" sz="1200" kern="0" dirty="0" err="1">
                <a:solidFill>
                  <a:sysClr val="windowText" lastClr="000000"/>
                </a:solidFill>
                <a:latin typeface="Times New Roman" pitchFamily="18" charset="0"/>
                <a:cs typeface="Times New Roman" pitchFamily="18" charset="0"/>
              </a:rPr>
              <a:t>йорт</a:t>
            </a:r>
            <a:r>
              <a:rPr lang="ru-RU" sz="1200" kern="0" dirty="0">
                <a:solidFill>
                  <a:sysClr val="windowText" lastClr="000000"/>
                </a:solidFill>
                <a:latin typeface="Times New Roman" pitchFamily="18" charset="0"/>
                <a:cs typeface="Times New Roman" pitchFamily="18" charset="0"/>
              </a:rPr>
              <a:t>.</a:t>
            </a:r>
          </a:p>
          <a:p>
            <a:pPr lvl="0"/>
            <a:r>
              <a:rPr lang="ru-RU" sz="1200" kern="0" dirty="0" err="1">
                <a:solidFill>
                  <a:sysClr val="windowText" lastClr="000000"/>
                </a:solidFill>
                <a:latin typeface="Times New Roman" pitchFamily="18" charset="0"/>
                <a:cs typeface="Times New Roman" pitchFamily="18" charset="0"/>
              </a:rPr>
              <a:t>Газетаны</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оештыручы</a:t>
            </a:r>
            <a:r>
              <a:rPr lang="ru-RU" sz="1200" kern="0" dirty="0">
                <a:solidFill>
                  <a:sysClr val="windowText" lastClr="000000"/>
                </a:solidFill>
                <a:latin typeface="Times New Roman" pitchFamily="18" charset="0"/>
                <a:cs typeface="Times New Roman" pitchFamily="18" charset="0"/>
              </a:rPr>
              <a:t>: </a:t>
            </a:r>
            <a:r>
              <a:rPr lang="ru-RU" sz="1200" kern="0" dirty="0" smtClean="0">
                <a:solidFill>
                  <a:sysClr val="windowText" lastClr="000000"/>
                </a:solidFill>
                <a:latin typeface="Times New Roman" pitchFamily="18" charset="0"/>
                <a:cs typeface="Times New Roman" pitchFamily="18" charset="0"/>
              </a:rPr>
              <a:t>Олы </a:t>
            </a:r>
            <a:r>
              <a:rPr lang="ru-RU" sz="1200" kern="0" dirty="0" err="1">
                <a:solidFill>
                  <a:sysClr val="windowText" lastClr="000000"/>
                </a:solidFill>
                <a:latin typeface="Times New Roman" pitchFamily="18" charset="0"/>
                <a:cs typeface="Times New Roman" pitchFamily="18" charset="0"/>
              </a:rPr>
              <a:t>Кибәче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урта</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гомумбелем</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бирү</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мәктәбе</a:t>
            </a:r>
            <a:r>
              <a:rPr lang="ru-RU" sz="1200" kern="0" dirty="0">
                <a:solidFill>
                  <a:sysClr val="windowText" lastClr="000000"/>
                </a:solidFill>
                <a:latin typeface="Times New Roman" pitchFamily="18" charset="0"/>
                <a:cs typeface="Times New Roman" pitchFamily="18" charset="0"/>
              </a:rPr>
              <a:t>, “Ай” </a:t>
            </a:r>
            <a:r>
              <a:rPr lang="ru-RU" sz="1200" kern="0" dirty="0" err="1">
                <a:solidFill>
                  <a:sysClr val="windowText" lastClr="000000"/>
                </a:solidFill>
                <a:latin typeface="Times New Roman" pitchFamily="18" charset="0"/>
                <a:cs typeface="Times New Roman" pitchFamily="18" charset="0"/>
              </a:rPr>
              <a:t>берлеге</a:t>
            </a:r>
            <a:r>
              <a:rPr lang="ru-RU" sz="1200" kern="0" dirty="0">
                <a:solidFill>
                  <a:sysClr val="windowText" lastClr="000000"/>
                </a:solidFill>
                <a:latin typeface="Times New Roman" pitchFamily="18" charset="0"/>
                <a:cs typeface="Times New Roman" pitchFamily="18" charset="0"/>
              </a:rPr>
              <a:t>.</a:t>
            </a:r>
          </a:p>
          <a:p>
            <a:pPr lvl="0"/>
            <a:r>
              <a:rPr lang="ru-RU" sz="1200" kern="0" dirty="0">
                <a:solidFill>
                  <a:sysClr val="windowText" lastClr="000000"/>
                </a:solidFill>
                <a:latin typeface="Times New Roman" pitchFamily="18" charset="0"/>
                <a:cs typeface="Times New Roman" pitchFamily="18" charset="0"/>
              </a:rPr>
              <a:t>Телефон: 8-84362-42-6-67</a:t>
            </a:r>
          </a:p>
          <a:p>
            <a:pPr lvl="0"/>
            <a:r>
              <a:rPr lang="ru-RU" sz="1200" kern="0" dirty="0">
                <a:solidFill>
                  <a:sysClr val="windowText" lastClr="000000"/>
                </a:solidFill>
                <a:latin typeface="Times New Roman" pitchFamily="18" charset="0"/>
                <a:cs typeface="Times New Roman" pitchFamily="18" charset="0"/>
              </a:rPr>
              <a:t>Газета </a:t>
            </a:r>
            <a:r>
              <a:rPr lang="ru-RU" sz="1200" kern="0" dirty="0" err="1">
                <a:solidFill>
                  <a:sysClr val="windowText" lastClr="000000"/>
                </a:solidFill>
                <a:latin typeface="Times New Roman" pitchFamily="18" charset="0"/>
                <a:cs typeface="Times New Roman" pitchFamily="18" charset="0"/>
              </a:rPr>
              <a:t>айга</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бер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тапкыр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чыга</a:t>
            </a:r>
            <a:r>
              <a:rPr lang="ru-RU" sz="1200" kern="0" dirty="0">
                <a:solidFill>
                  <a:sysClr val="windowText" lastClr="000000"/>
                </a:solidFill>
                <a:latin typeface="Times New Roman" pitchFamily="18" charset="0"/>
                <a:cs typeface="Times New Roman" pitchFamily="18" charset="0"/>
              </a:rPr>
              <a:t>. Формат А4. Тираж 30. </a:t>
            </a:r>
          </a:p>
          <a:p>
            <a:pPr lvl="0"/>
            <a:r>
              <a:rPr lang="ru-RU" sz="1200" kern="0" dirty="0">
                <a:solidFill>
                  <a:sysClr val="windowText" lastClr="000000"/>
                </a:solidFill>
                <a:latin typeface="Times New Roman" pitchFamily="18" charset="0"/>
                <a:cs typeface="Times New Roman" pitchFamily="18" charset="0"/>
              </a:rPr>
              <a:t>Баш </a:t>
            </a:r>
            <a:r>
              <a:rPr lang="ru-RU" sz="1200" kern="0" dirty="0" err="1">
                <a:solidFill>
                  <a:sysClr val="windowText" lastClr="000000"/>
                </a:solidFill>
                <a:latin typeface="Times New Roman" pitchFamily="18" charset="0"/>
                <a:cs typeface="Times New Roman" pitchFamily="18" charset="0"/>
              </a:rPr>
              <a:t>мөхәррир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тәрбия</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эшләре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буенча</a:t>
            </a:r>
            <a:r>
              <a:rPr lang="ru-RU" sz="1200" kern="0" dirty="0">
                <a:solidFill>
                  <a:sysClr val="windowText" lastClr="000000"/>
                </a:solidFill>
                <a:latin typeface="Times New Roman" pitchFamily="18" charset="0"/>
                <a:cs typeface="Times New Roman" pitchFamily="18" charset="0"/>
              </a:rPr>
              <a:t> директор </a:t>
            </a:r>
            <a:r>
              <a:rPr lang="ru-RU" sz="1200" kern="0" dirty="0" err="1">
                <a:solidFill>
                  <a:sysClr val="windowText" lastClr="000000"/>
                </a:solidFill>
                <a:latin typeface="Times New Roman" pitchFamily="18" charset="0"/>
                <a:cs typeface="Times New Roman" pitchFamily="18" charset="0"/>
              </a:rPr>
              <a:t>урынбасары</a:t>
            </a:r>
            <a:r>
              <a:rPr lang="ru-RU" sz="1200" kern="0" dirty="0">
                <a:solidFill>
                  <a:sysClr val="windowText" lastClr="000000"/>
                </a:solidFill>
                <a:latin typeface="Times New Roman" pitchFamily="18" charset="0"/>
                <a:cs typeface="Times New Roman" pitchFamily="18" charset="0"/>
              </a:rPr>
              <a:t> Измайлова Г.М.</a:t>
            </a:r>
          </a:p>
          <a:p>
            <a:pPr lvl="0"/>
            <a:r>
              <a:rPr lang="ru-RU" sz="1200" kern="0" dirty="0" err="1">
                <a:solidFill>
                  <a:sysClr val="windowText" lastClr="000000"/>
                </a:solidFill>
                <a:latin typeface="Times New Roman" pitchFamily="18" charset="0"/>
                <a:cs typeface="Times New Roman" pitchFamily="18" charset="0"/>
              </a:rPr>
              <a:t>Иҗади</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хезмәткәрләр-Нигъмәтҗәнова</a:t>
            </a:r>
            <a:r>
              <a:rPr lang="ru-RU" sz="1200" kern="0" dirty="0">
                <a:solidFill>
                  <a:sysClr val="windowText" lastClr="000000"/>
                </a:solidFill>
                <a:latin typeface="Times New Roman" pitchFamily="18" charset="0"/>
                <a:cs typeface="Times New Roman" pitchFamily="18" charset="0"/>
              </a:rPr>
              <a:t> Ә.Ә</a:t>
            </a:r>
            <a:r>
              <a:rPr lang="ru-RU" sz="1200" kern="0" dirty="0" smtClean="0">
                <a:solidFill>
                  <a:sysClr val="windowText" lastClr="000000"/>
                </a:solidFill>
                <a:latin typeface="Times New Roman" pitchFamily="18" charset="0"/>
                <a:cs typeface="Times New Roman" pitchFamily="18" charset="0"/>
              </a:rPr>
              <a:t>., м</a:t>
            </a:r>
            <a:r>
              <a:rPr lang="tt-RU" sz="1200" kern="0" dirty="0" smtClean="0">
                <a:solidFill>
                  <a:sysClr val="windowText" lastClr="000000"/>
                </a:solidFill>
                <a:latin typeface="Times New Roman" pitchFamily="18" charset="0"/>
                <a:cs typeface="Times New Roman" pitchFamily="18" charset="0"/>
              </a:rPr>
              <a:t>әктәп укучылар думасының мәг</a:t>
            </a:r>
            <a:r>
              <a:rPr lang="ru-RU" sz="1200" kern="0" dirty="0" smtClean="0">
                <a:solidFill>
                  <a:sysClr val="windowText" lastClr="000000"/>
                </a:solidFill>
                <a:latin typeface="Times New Roman" pitchFamily="18" charset="0"/>
                <a:cs typeface="Times New Roman" pitchFamily="18" charset="0"/>
              </a:rPr>
              <a:t>ъ</a:t>
            </a:r>
            <a:r>
              <a:rPr lang="tt-RU" sz="1200" kern="0" dirty="0" smtClean="0">
                <a:solidFill>
                  <a:sysClr val="windowText" lastClr="000000"/>
                </a:solidFill>
                <a:latin typeface="Times New Roman" pitchFamily="18" charset="0"/>
                <a:cs typeface="Times New Roman" pitchFamily="18" charset="0"/>
              </a:rPr>
              <a:t>лүмат комитеты членнары.</a:t>
            </a:r>
            <a:r>
              <a:rPr lang="ru-RU" sz="1200" kern="0" dirty="0" smtClean="0">
                <a:solidFill>
                  <a:sysClr val="windowText" lastClr="000000"/>
                </a:solidFill>
                <a:latin typeface="Times New Roman" pitchFamily="18" charset="0"/>
                <a:cs typeface="Times New Roman" pitchFamily="18" charset="0"/>
              </a:rPr>
              <a:t> </a:t>
            </a:r>
            <a:endParaRPr lang="ru-RU" sz="1200" kern="0" dirty="0">
              <a:solidFill>
                <a:sysClr val="windowText" lastClr="000000"/>
              </a:solidFill>
              <a:latin typeface="Times New Roman" pitchFamily="18" charset="0"/>
              <a:cs typeface="Times New Roman" pitchFamily="18" charset="0"/>
            </a:endParaRPr>
          </a:p>
        </p:txBody>
      </p:sp>
      <p:sp>
        <p:nvSpPr>
          <p:cNvPr id="6" name="Горизонтальный свиток 5"/>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Ноябр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3   </a:t>
            </a:r>
            <a:r>
              <a:rPr lang="tt-RU" sz="1200" dirty="0">
                <a:solidFill>
                  <a:schemeClr val="tx1"/>
                </a:solidFill>
                <a:latin typeface="Times New Roman" pitchFamily="18" charset="0"/>
                <a:cs typeface="Times New Roman" pitchFamily="18" charset="0"/>
              </a:rPr>
              <a:t>8</a:t>
            </a:r>
            <a:r>
              <a:rPr lang="tt-RU" sz="1200" dirty="0" smtClean="0">
                <a:solidFill>
                  <a:schemeClr val="tx1"/>
                </a:solidFill>
                <a:latin typeface="Times New Roman" pitchFamily="18" charset="0"/>
                <a:cs typeface="Times New Roman" pitchFamily="18" charset="0"/>
              </a:rPr>
              <a:t> бит</a:t>
            </a:r>
            <a:endParaRPr lang="ru-RU" sz="1200" dirty="0">
              <a:solidFill>
                <a:schemeClr val="tx1"/>
              </a:solidFill>
              <a:latin typeface="Times New Roman" pitchFamily="18" charset="0"/>
              <a:cs typeface="Times New Roman" pitchFamily="18" charset="0"/>
            </a:endParaRPr>
          </a:p>
        </p:txBody>
      </p:sp>
      <p:sp>
        <p:nvSpPr>
          <p:cNvPr id="7" name="Горизонтальный свиток 6"/>
          <p:cNvSpPr/>
          <p:nvPr/>
        </p:nvSpPr>
        <p:spPr>
          <a:xfrm>
            <a:off x="246306" y="1107612"/>
            <a:ext cx="2142026" cy="512060"/>
          </a:xfrm>
          <a:prstGeom prst="horizontalScroll">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chemeClr val="tx1"/>
                </a:solidFill>
                <a:latin typeface="Times New Roman" pitchFamily="18" charset="0"/>
                <a:cs typeface="Times New Roman" pitchFamily="18" charset="0"/>
              </a:rPr>
              <a:t>Кроссвордны чиш</a:t>
            </a:r>
            <a:endParaRPr lang="ru-RU" sz="16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097701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2079</TotalTime>
  <Words>2029</Words>
  <Application>Microsoft Office PowerPoint</Application>
  <PresentationFormat>Экран (4:3)</PresentationFormat>
  <Paragraphs>160</Paragraphs>
  <Slides>8</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ramzia</dc:creator>
  <cp:lastModifiedBy>ramzia</cp:lastModifiedBy>
  <cp:revision>151</cp:revision>
  <dcterms:created xsi:type="dcterms:W3CDTF">2015-12-04T11:27:01Z</dcterms:created>
  <dcterms:modified xsi:type="dcterms:W3CDTF">2016-12-21T09:21:37Z</dcterms:modified>
</cp:coreProperties>
</file>